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50"/>
  </p:notesMasterIdLst>
  <p:handoutMasterIdLst>
    <p:handoutMasterId r:id="rId51"/>
  </p:handoutMasterIdLst>
  <p:sldIdLst>
    <p:sldId id="313" r:id="rId3"/>
    <p:sldId id="351" r:id="rId4"/>
    <p:sldId id="314" r:id="rId5"/>
    <p:sldId id="317" r:id="rId6"/>
    <p:sldId id="318" r:id="rId7"/>
    <p:sldId id="356" r:id="rId8"/>
    <p:sldId id="319" r:id="rId9"/>
    <p:sldId id="335" r:id="rId10"/>
    <p:sldId id="334" r:id="rId11"/>
    <p:sldId id="332" r:id="rId12"/>
    <p:sldId id="350" r:id="rId13"/>
    <p:sldId id="353" r:id="rId14"/>
    <p:sldId id="338" r:id="rId15"/>
    <p:sldId id="339" r:id="rId16"/>
    <p:sldId id="345" r:id="rId17"/>
    <p:sldId id="357" r:id="rId18"/>
    <p:sldId id="369" r:id="rId19"/>
    <p:sldId id="368" r:id="rId20"/>
    <p:sldId id="367" r:id="rId21"/>
    <p:sldId id="365" r:id="rId22"/>
    <p:sldId id="366" r:id="rId23"/>
    <p:sldId id="362" r:id="rId24"/>
    <p:sldId id="358" r:id="rId25"/>
    <p:sldId id="371" r:id="rId26"/>
    <p:sldId id="354" r:id="rId27"/>
    <p:sldId id="361" r:id="rId28"/>
    <p:sldId id="346" r:id="rId29"/>
    <p:sldId id="341" r:id="rId30"/>
    <p:sldId id="360" r:id="rId31"/>
    <p:sldId id="363" r:id="rId32"/>
    <p:sldId id="364" r:id="rId33"/>
    <p:sldId id="323" r:id="rId34"/>
    <p:sldId id="322" r:id="rId35"/>
    <p:sldId id="352" r:id="rId36"/>
    <p:sldId id="324" r:id="rId37"/>
    <p:sldId id="325" r:id="rId38"/>
    <p:sldId id="327" r:id="rId39"/>
    <p:sldId id="328" r:id="rId40"/>
    <p:sldId id="329" r:id="rId41"/>
    <p:sldId id="321" r:id="rId42"/>
    <p:sldId id="320" r:id="rId43"/>
    <p:sldId id="331" r:id="rId44"/>
    <p:sldId id="340" r:id="rId45"/>
    <p:sldId id="343" r:id="rId46"/>
    <p:sldId id="336" r:id="rId47"/>
    <p:sldId id="342" r:id="rId48"/>
    <p:sldId id="344" r:id="rId4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en-US" b="0" baseline="0"/>
            <a:t>“</a:t>
          </a:r>
          <a:r>
            <a:rPr lang="de-DE" b="0" i="0" baseline="0"/>
            <a:t>Künstliche Intelligenz ist die Fähigkeit einer Maschine, menschliche Fähigkeiten wie logisches Denken, Lernen, Planen und Kreativität zu imitieren.</a:t>
          </a:r>
          <a:r>
            <a:rPr lang="en-US" b="0" baseline="0"/>
            <a:t>” – </a:t>
          </a:r>
          <a:r>
            <a:rPr lang="en-US" b="0" baseline="0" err="1"/>
            <a:t>Europäisches</a:t>
          </a:r>
          <a:r>
            <a:rPr lang="en-US" b="0" baseline="0"/>
            <a:t> </a:t>
          </a:r>
          <a:r>
            <a:rPr lang="en-US" b="0" baseline="0" err="1"/>
            <a:t>Parlament</a:t>
          </a:r>
          <a:r>
            <a:rPr lang="en-US" b="0" baseline="0"/>
            <a:t> (2021)</a:t>
          </a:r>
          <a:endParaRPr lang="en-US"/>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a:t>Wenn ein Mensch fünf Minuten lang ein Gespräch führen kann, ohne zu merken, dass er mit einer Maschine spricht, hat der Computer den Test bestanden. – Turing Test (1950)</a:t>
          </a:r>
          <a:endParaRPr lang="en-US"/>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r>
            <a:rPr lang="de-DE"/>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r>
            <a:rPr lang="de-DE"/>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r>
            <a:rPr lang="de-DE"/>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r>
            <a:rPr lang="de-DE"/>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24F1621D-BDB2-47D5-8B83-9D976289E500}" type="presOf" srcId="{67499861-95F5-4B53-B355-EAE3F0CE4CB2}" destId="{3F2AFCEA-7279-4683-BEA2-FCE769822594}" srcOrd="0" destOrd="0"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0"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0"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0" presId="urn:microsoft.com/office/officeart/2005/8/layout/hProcess4"/>
    <dgm:cxn modelId="{A616587E-247E-44DC-B033-AFE82E2665D2}" type="presOf" srcId="{337BF192-17C0-4B5C-BE99-9B0A4993263F}" destId="{A99853B1-C64A-4B07-AFA7-1A2191C14D24}" srcOrd="1" destOrd="0" presId="urn:microsoft.com/office/officeart/2005/8/layout/hProcess4"/>
    <dgm:cxn modelId="{9303E48D-B9F6-4F30-9D66-DA98AF4449A7}" srcId="{14A672FE-2624-4333-B26F-8D9F368F051E}" destId="{1089327C-D9BB-4B6D-84B5-F092BF3F12F0}" srcOrd="0" destOrd="0" parTransId="{9FAF8380-D4A4-4309-A98E-14D35B3685D4}" sibTransId="{E129BEE1-FA02-4A06-ACB2-26080115F481}"/>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0"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0"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0"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r>
            <a:rPr lang="de-DE"/>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r>
            <a:rPr lang="de-DE"/>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r>
            <a:rPr lang="de-DE"/>
            <a:t>IBM Watson gewinnt </a:t>
          </a:r>
          <a:r>
            <a:rPr lang="de-DE" b="1" i="1"/>
            <a:t>Jeopardy!</a:t>
          </a:r>
          <a:endParaRPr lang="de-DE"/>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r>
            <a:rPr lang="de-DE"/>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0"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0"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0"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0"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0"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r>
            <a:rPr lang="de-DE" err="1"/>
            <a:t>ChatGPT</a:t>
          </a:r>
          <a:endParaRPr lang="de-DE"/>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r>
            <a:rPr lang="de-DE"/>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r>
            <a:rPr lang="de-DE"/>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r>
            <a:rPr lang="de-DE"/>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r>
            <a:rPr lang="de-DE" err="1"/>
            <a:t>DeepFaceLive</a:t>
          </a:r>
          <a:endParaRPr lang="de-DE"/>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3E16FE16-F277-4EF5-9DC6-3646008349B9}" srcId="{CB65378B-0117-44F6-BA14-413935583872}" destId="{5A4F7A29-84A2-46FB-9AA0-456E199587D6}" srcOrd="0"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0"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85907A38-05B7-4E4B-81ED-B38E7D847053}" type="presOf" srcId="{4B40948E-83FB-4979-A3B4-FC75F3278D87}" destId="{F3EED364-9FAD-4E37-90E9-695A022FADCA}" srcOrd="0"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0" presId="urn:microsoft.com/office/officeart/2005/8/layout/hProcess4"/>
    <dgm:cxn modelId="{D348A94C-1F9D-4DA2-A2B3-B7E7704C6A21}" type="presOf" srcId="{5A4F7A29-84A2-46FB-9AA0-456E199587D6}" destId="{869B8469-BE1F-4FD4-A508-42DA1DC9D042}" srcOrd="0" destOrd="0" presId="urn:microsoft.com/office/officeart/2005/8/layout/hProcess4"/>
    <dgm:cxn modelId="{3559D86C-4374-418A-945B-92685F7D1BE9}" type="presOf" srcId="{FB1C0621-A6A3-4C34-B4A8-05FC5B212F00}" destId="{344533C0-040E-4CC0-895D-BE3E57FB8F24}" srcOrd="1" destOrd="0" presId="urn:microsoft.com/office/officeart/2005/8/layout/hProcess4"/>
    <dgm:cxn modelId="{02396959-B120-4F94-A5CE-99206282406C}" srcId="{854B365E-E726-49D7-8959-457F375310B7}" destId="{FB1C0621-A6A3-4C34-B4A8-05FC5B212F00}" srcOrd="0"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0" destOrd="0" parTransId="{32A81544-75E1-4959-951A-A9DA1E49F2C3}" sibTransId="{4069D7BB-FC9C-45B6-B813-552DA207E20D}"/>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0" destOrd="0" parTransId="{2F1B5B2B-6557-4FBB-85B1-41B1630B420C}" sibTransId="{17D16A65-36B4-493F-A33D-07764D3FAB22}"/>
    <dgm:cxn modelId="{D10A29BD-A419-4629-BCDF-58D44917A69C}" srcId="{6D9DC653-0A2D-4EEC-B891-57AEE54B26DE}" destId="{91F60409-69F8-4185-8FC3-65634596A0C8}" srcOrd="1" destOrd="0" parTransId="{385C0AD0-4C3C-4DA2-BB0F-C3D203A3D97D}" sibTransId="{88D2A323-8AB7-4B16-9218-648A2631468C}"/>
    <dgm:cxn modelId="{B1AB37D3-870C-4771-A9CD-7CD9057C32C2}" type="presOf" srcId="{2049E09D-6A86-42A2-A9A2-48E16A59A487}" destId="{1C73C070-F736-4596-8142-ECC01C0CECB3}" srcOrd="1" destOrd="0"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0"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dgm:t>
        <a:bodyPr/>
        <a:lstStyle/>
        <a:p>
          <a:r>
            <a:rPr lang="de-DE" sz="1400" b="1"/>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dgm:t>
        <a:bodyPr/>
        <a:lstStyle/>
        <a:p>
          <a:r>
            <a:rPr lang="de-DE" sz="1400" b="1"/>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dgm:t>
        <a:bodyPr/>
        <a:lstStyle/>
        <a:p>
          <a:r>
            <a:rPr lang="de-DE" sz="1300" b="1"/>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dgm:t>
        <a:bodyPr/>
        <a:lstStyle/>
        <a:p>
          <a:r>
            <a:rPr lang="de-DE" sz="1400" b="1"/>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A50DD0D1-AF43-43F0-B6E8-E42068214884}">
      <dgm:prSet phldrT="[Text]" custT="1"/>
      <dgm:spPr/>
      <dgm:t>
        <a:bodyPr/>
        <a:lstStyle/>
        <a:p>
          <a:r>
            <a:rPr lang="de-DE" sz="1300" b="1"/>
            <a:t>Maschinelles Lernen</a:t>
          </a:r>
        </a:p>
      </dgm:t>
    </dgm:pt>
    <dgm:pt modelId="{F3AB8D49-68E2-4B5B-ABB4-BAD49DEAE967}" type="parTrans" cxnId="{ABAB94DA-AE57-49A0-A1BD-8A2E42C27F77}">
      <dgm:prSet/>
      <dgm:spPr/>
      <dgm:t>
        <a:bodyPr/>
        <a:lstStyle/>
        <a:p>
          <a:endParaRPr lang="de-DE"/>
        </a:p>
      </dgm:t>
    </dgm:pt>
    <dgm:pt modelId="{2D2A8AEE-8011-4344-B75F-98A3CC0B0C9A}" type="sibTrans" cxnId="{ABAB94DA-AE57-49A0-A1BD-8A2E42C27F77}">
      <dgm:prSet/>
      <dgm:spPr/>
      <dgm:t>
        <a:bodyPr/>
        <a:lstStyle/>
        <a:p>
          <a:endParaRPr lang="de-DE"/>
        </a:p>
      </dgm:t>
    </dgm:pt>
    <dgm:pt modelId="{CF1025BF-2AEA-4E54-987D-0ABDA624FE8F}">
      <dgm:prSet phldrT="[Text]" custT="1"/>
      <dgm:spPr/>
      <dgm:t>
        <a:bodyPr/>
        <a:lstStyle/>
        <a:p>
          <a:r>
            <a:rPr lang="de-DE" sz="1400" b="1"/>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dgm:t>
        <a:bodyPr/>
        <a:lstStyle/>
        <a:p>
          <a:r>
            <a:rPr lang="de-DE" sz="1300" b="1"/>
            <a:t>Neuronale Netze</a:t>
          </a:r>
        </a:p>
      </dgm:t>
    </dgm:pt>
    <dgm:pt modelId="{0E9C761D-F661-4341-B167-D4F6C0A929E5}" type="parTrans" cxnId="{B0319BF5-B0BB-4B48-AC17-D1CE5ADB034A}">
      <dgm:prSet/>
      <dgm:spPr/>
      <dgm:t>
        <a:bodyPr/>
        <a:lstStyle/>
        <a:p>
          <a:endParaRPr lang="de-DE"/>
        </a:p>
      </dgm:t>
    </dgm:pt>
    <dgm:pt modelId="{35871CCD-024B-49DB-BAE2-FD824A374D2B}" type="sibTrans" cxnId="{B0319BF5-B0BB-4B48-AC17-D1CE5ADB034A}">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dgm:t>
        <a:bodyPr/>
        <a:lstStyle/>
        <a:p>
          <a:r>
            <a:rPr lang="de-DE" sz="1400" b="1"/>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A50DD0D1-AF43-43F0-B6E8-E42068214884}">
      <dgm:prSet phldrT="[Text]" custT="1"/>
      <dgm:spPr/>
      <dgm:t>
        <a:bodyPr/>
        <a:lstStyle/>
        <a:p>
          <a:r>
            <a:rPr lang="de-DE" sz="1300" b="1"/>
            <a:t>Maschinelles Lernen</a:t>
          </a:r>
        </a:p>
      </dgm:t>
    </dgm:pt>
    <dgm:pt modelId="{F3AB8D49-68E2-4B5B-ABB4-BAD49DEAE967}" type="parTrans" cxnId="{ABAB94DA-AE57-49A0-A1BD-8A2E42C27F77}">
      <dgm:prSet/>
      <dgm:spPr/>
      <dgm:t>
        <a:bodyPr/>
        <a:lstStyle/>
        <a:p>
          <a:endParaRPr lang="de-DE"/>
        </a:p>
      </dgm:t>
    </dgm:pt>
    <dgm:pt modelId="{2D2A8AEE-8011-4344-B75F-98A3CC0B0C9A}" type="sibTrans" cxnId="{ABAB94DA-AE57-49A0-A1BD-8A2E42C27F77}">
      <dgm:prSet/>
      <dgm:spPr/>
      <dgm:t>
        <a:bodyPr/>
        <a:lstStyle/>
        <a:p>
          <a:endParaRPr lang="de-DE"/>
        </a:p>
      </dgm:t>
    </dgm:pt>
    <dgm:pt modelId="{CF1025BF-2AEA-4E54-987D-0ABDA624FE8F}">
      <dgm:prSet phldrT="[Text]" custT="1"/>
      <dgm:spPr/>
      <dgm:t>
        <a:bodyPr/>
        <a:lstStyle/>
        <a:p>
          <a:r>
            <a:rPr lang="de-DE" sz="1400" b="1"/>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dgm:t>
        <a:bodyPr/>
        <a:lstStyle/>
        <a:p>
          <a:r>
            <a:rPr lang="de-DE" sz="1300" b="1"/>
            <a:t>Neuronale Netze</a:t>
          </a:r>
        </a:p>
      </dgm:t>
    </dgm:pt>
    <dgm:pt modelId="{0E9C761D-F661-4341-B167-D4F6C0A929E5}" type="parTrans" cxnId="{B0319BF5-B0BB-4B48-AC17-D1CE5ADB034A}">
      <dgm:prSet/>
      <dgm:spPr/>
      <dgm:t>
        <a:bodyPr/>
        <a:lstStyle/>
        <a:p>
          <a:endParaRPr lang="de-DE"/>
        </a:p>
      </dgm:t>
    </dgm:pt>
    <dgm:pt modelId="{35871CCD-024B-49DB-BAE2-FD824A374D2B}" type="sibTrans" cxnId="{B0319BF5-B0BB-4B48-AC17-D1CE5ADB034A}">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47318048-EBF7-4137-9E49-F7E8D68AEDE3}">
      <dgm:prSet phldrT="[Text]"/>
      <dgm:spPr/>
      <dgm:t>
        <a:bodyPr/>
        <a:lstStyle/>
        <a:p>
          <a:r>
            <a:rPr lang="de-DE"/>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r>
            <a:rPr lang="de-DE"/>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FB1C0621-A6A3-4C34-B4A8-05FC5B212F00}">
      <dgm:prSet phldrT="[Text]"/>
      <dgm:spPr/>
      <dgm:t>
        <a:bodyPr/>
        <a:lstStyle/>
        <a:p>
          <a:r>
            <a:rPr lang="de-DE" err="1"/>
            <a:t>ChatGPT</a:t>
          </a:r>
          <a:endParaRPr lang="de-DE"/>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56AD4CA4-2B3C-42A9-B587-F35428EBCB16}">
      <dgm:prSet phldrT="[Text]"/>
      <dgm:spPr/>
      <dgm:t>
        <a:bodyPr/>
        <a:lstStyle/>
        <a:p>
          <a:r>
            <a:rPr lang="de-DE"/>
            <a:t>IBM Watson gewinnt </a:t>
          </a:r>
          <a:r>
            <a:rPr lang="de-DE" b="1" i="1"/>
            <a:t>Jeopardy!</a:t>
          </a:r>
          <a:endParaRPr lang="de-DE"/>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1EBC0AA5-484D-4C7A-B12F-B3E253CB100B}" type="pres">
      <dgm:prSet presAssocID="{73D75C24-798F-4624-B76F-350AE46C8FB1}" presName="composite1" presStyleCnt="0"/>
      <dgm:spPr/>
    </dgm:pt>
    <dgm:pt modelId="{E56AE19E-6140-41E3-A329-7DF686A0FD9E}" type="pres">
      <dgm:prSet presAssocID="{73D75C24-798F-4624-B76F-350AE46C8FB1}" presName="dummyNode1" presStyleLbl="node1" presStyleIdx="0" presStyleCnt="4"/>
      <dgm:spPr/>
    </dgm:pt>
    <dgm:pt modelId="{2A4E34C1-4A35-416F-841C-F741449EF960}" type="pres">
      <dgm:prSet presAssocID="{73D75C24-798F-4624-B76F-350AE46C8FB1}" presName="childNode1" presStyleLbl="bgAcc1" presStyleIdx="0" presStyleCnt="4" custLinFactNeighborX="-96685" custLinFactNeighborY="-2107">
        <dgm:presLayoutVars>
          <dgm:bulletEnabled val="1"/>
        </dgm:presLayoutVars>
      </dgm:prSet>
      <dgm:spPr/>
    </dgm:pt>
    <dgm:pt modelId="{E95F1D52-B575-4CB5-8E9A-B98DE48E50CC}" type="pres">
      <dgm:prSet presAssocID="{73D75C24-798F-4624-B76F-350AE46C8FB1}" presName="childNode1tx" presStyleLbl="bgAcc1" presStyleIdx="0" presStyleCnt="4">
        <dgm:presLayoutVars>
          <dgm:bulletEnabled val="1"/>
        </dgm:presLayoutVars>
      </dgm:prSet>
      <dgm:spPr/>
    </dgm:pt>
    <dgm:pt modelId="{3A844696-E432-475D-A731-A19DDAE7A8C4}" type="pres">
      <dgm:prSet presAssocID="{73D75C24-798F-4624-B76F-350AE46C8FB1}" presName="parentNode1" presStyleLbl="node1" presStyleIdx="0" presStyleCnt="4" custLinFactNeighborX="-77521" custLinFactNeighborY="-71909">
        <dgm:presLayoutVars>
          <dgm:chMax val="1"/>
          <dgm:bulletEnabled val="1"/>
        </dgm:presLayoutVars>
      </dgm:prSet>
      <dgm:spPr/>
    </dgm:pt>
    <dgm:pt modelId="{F3652454-9218-440E-A752-43EEC88BF809}" type="pres">
      <dgm:prSet presAssocID="{73D75C24-798F-4624-B76F-350AE46C8FB1}" presName="connSite1" presStyleCnt="0"/>
      <dgm:spPr/>
    </dgm:pt>
    <dgm:pt modelId="{C1B35CD8-054C-4C2C-A751-DC13F9079E12}" type="pres">
      <dgm:prSet presAssocID="{EA8D7670-CA33-4F2A-9B33-A2CD36942FAA}" presName="Name9" presStyleLbl="sibTrans2D1" presStyleIdx="0" presStyleCnt="3"/>
      <dgm:spPr/>
    </dgm:pt>
    <dgm:pt modelId="{F87D2B7D-D162-42F7-BB8B-FEF4243BDAA5}" type="pres">
      <dgm:prSet presAssocID="{5DDB1626-F290-4E22-8843-B10C0300535F}" presName="composite2" presStyleCnt="0"/>
      <dgm:spPr/>
    </dgm:pt>
    <dgm:pt modelId="{5EFBBB5E-7863-4A51-BE1B-4DBE9D1EB75C}" type="pres">
      <dgm:prSet presAssocID="{5DDB1626-F290-4E22-8843-B10C0300535F}" presName="dummyNode2" presStyleLbl="node1" presStyleIdx="0" presStyleCnt="4"/>
      <dgm:spPr/>
    </dgm:pt>
    <dgm:pt modelId="{1183E46C-DEF9-41B4-8195-BB9E12100518}" type="pres">
      <dgm:prSet presAssocID="{5DDB1626-F290-4E22-8843-B10C0300535F}" presName="childNode2" presStyleLbl="bgAcc1" presStyleIdx="1" presStyleCnt="4" custLinFactX="-8042" custLinFactNeighborX="-100000" custLinFactNeighborY="-3196">
        <dgm:presLayoutVars>
          <dgm:bulletEnabled val="1"/>
        </dgm:presLayoutVars>
      </dgm:prSet>
      <dgm:spPr/>
    </dgm:pt>
    <dgm:pt modelId="{8B83C7B9-3100-43DC-9EFA-28B9E75AE5B4}" type="pres">
      <dgm:prSet presAssocID="{5DDB1626-F290-4E22-8843-B10C0300535F}" presName="childNode2tx" presStyleLbl="bgAcc1" presStyleIdx="1" presStyleCnt="4">
        <dgm:presLayoutVars>
          <dgm:bulletEnabled val="1"/>
        </dgm:presLayoutVars>
      </dgm:prSet>
      <dgm:spPr/>
    </dgm:pt>
    <dgm:pt modelId="{AA162067-C15A-439C-9D72-6AE9FCCBCDD5}" type="pres">
      <dgm:prSet presAssocID="{5DDB1626-F290-4E22-8843-B10C0300535F}" presName="parentNode2" presStyleLbl="node1" presStyleIdx="1" presStyleCnt="4" custLinFactNeighborX="-92898" custLinFactNeighborY="4471">
        <dgm:presLayoutVars>
          <dgm:chMax val="0"/>
          <dgm:bulletEnabled val="1"/>
        </dgm:presLayoutVars>
      </dgm:prSet>
      <dgm:spPr/>
    </dgm:pt>
    <dgm:pt modelId="{091F636E-EE1A-431E-80B8-013DCD433EB7}" type="pres">
      <dgm:prSet presAssocID="{5DDB1626-F290-4E22-8843-B10C0300535F}" presName="connSite2" presStyleCnt="0"/>
      <dgm:spPr/>
    </dgm:pt>
    <dgm:pt modelId="{EEBBB9E8-8228-4DE7-96E0-C478CE6E160D}" type="pres">
      <dgm:prSet presAssocID="{5CF82B78-D51C-40CA-BB7B-422F692D0F8B}" presName="Name18" presStyleLbl="sibTrans2D1" presStyleIdx="1" presStyleCnt="3"/>
      <dgm:spPr/>
    </dgm:pt>
    <dgm:pt modelId="{2F735C26-729A-440C-9146-5E157E3E0D60}" type="pres">
      <dgm:prSet presAssocID="{1F45EF90-2CF2-4B04-B191-2A822D00E48F}" presName="composite1" presStyleCnt="0"/>
      <dgm:spPr/>
    </dgm:pt>
    <dgm:pt modelId="{891AB92F-748B-4FB1-8D22-A77D9FF7B5B9}" type="pres">
      <dgm:prSet presAssocID="{1F45EF90-2CF2-4B04-B191-2A822D00E48F}" presName="dummyNode1" presStyleLbl="node1" presStyleIdx="1" presStyleCnt="4"/>
      <dgm:spPr/>
    </dgm:pt>
    <dgm:pt modelId="{762C0559-311E-4050-B3CC-3B6F8F8CC334}" type="pres">
      <dgm:prSet presAssocID="{1F45EF90-2CF2-4B04-B191-2A822D00E48F}" presName="childNode1" presStyleLbl="bgAcc1" presStyleIdx="2" presStyleCnt="4" custLinFactNeighborX="25236" custLinFactNeighborY="-2458">
        <dgm:presLayoutVars>
          <dgm:bulletEnabled val="1"/>
        </dgm:presLayoutVars>
      </dgm:prSet>
      <dgm:spPr/>
    </dgm:pt>
    <dgm:pt modelId="{2B6C701F-B45F-44D9-B0D0-A0E1F5D1DB91}" type="pres">
      <dgm:prSet presAssocID="{1F45EF90-2CF2-4B04-B191-2A822D00E48F}" presName="childNode1tx" presStyleLbl="bgAcc1" presStyleIdx="2" presStyleCnt="4">
        <dgm:presLayoutVars>
          <dgm:bulletEnabled val="1"/>
        </dgm:presLayoutVars>
      </dgm:prSet>
      <dgm:spPr/>
    </dgm:pt>
    <dgm:pt modelId="{D4A4003C-7C8A-4ADC-A219-28D5F2F84743}" type="pres">
      <dgm:prSet presAssocID="{1F45EF90-2CF2-4B04-B191-2A822D00E48F}" presName="parentNode1" presStyleLbl="node1" presStyleIdx="2" presStyleCnt="4" custLinFactNeighborX="26616" custLinFactNeighborY="-6205">
        <dgm:presLayoutVars>
          <dgm:chMax val="1"/>
          <dgm:bulletEnabled val="1"/>
        </dgm:presLayoutVars>
      </dgm:prSet>
      <dgm:spPr/>
    </dgm:pt>
    <dgm:pt modelId="{93F60D10-038D-422F-BAEE-B488C0BA9A5F}" type="pres">
      <dgm:prSet presAssocID="{1F45EF90-2CF2-4B04-B191-2A822D00E48F}" presName="connSite1" presStyleCnt="0"/>
      <dgm:spPr/>
    </dgm:pt>
    <dgm:pt modelId="{81963739-DA6C-4CEB-A1C3-3201B43AD0D3}" type="pres">
      <dgm:prSet presAssocID="{2EFDF082-818E-4C1E-AF14-0C5E1B26D038}" presName="Name9" presStyleLbl="sibTrans2D1" presStyleIdx="2" presStyleCnt="3"/>
      <dgm:spPr/>
    </dgm:pt>
    <dgm:pt modelId="{4D4F7CF8-6663-4918-AD38-3ED5DC38FDC7}" type="pres">
      <dgm:prSet presAssocID="{854B365E-E726-49D7-8959-457F375310B7}" presName="composite2" presStyleCnt="0"/>
      <dgm:spPr/>
    </dgm:pt>
    <dgm:pt modelId="{D97324A3-F7EA-4710-B23D-395333D633CE}" type="pres">
      <dgm:prSet presAssocID="{854B365E-E726-49D7-8959-457F375310B7}" presName="dummyNode2" presStyleLbl="node1" presStyleIdx="2" presStyleCnt="4"/>
      <dgm:spPr/>
    </dgm:pt>
    <dgm:pt modelId="{97A64B0B-9416-49B3-978A-1C4E6688BDA3}" type="pres">
      <dgm:prSet presAssocID="{854B365E-E726-49D7-8959-457F375310B7}" presName="childNode2" presStyleLbl="bgAcc1" presStyleIdx="3" presStyleCnt="4">
        <dgm:presLayoutVars>
          <dgm:bulletEnabled val="1"/>
        </dgm:presLayoutVars>
      </dgm:prSet>
      <dgm:spPr/>
    </dgm:pt>
    <dgm:pt modelId="{EA4D255B-D305-46E1-B11B-1343584F8163}" type="pres">
      <dgm:prSet presAssocID="{854B365E-E726-49D7-8959-457F375310B7}" presName="childNode2tx" presStyleLbl="bgAcc1" presStyleIdx="3" presStyleCnt="4">
        <dgm:presLayoutVars>
          <dgm:bulletEnabled val="1"/>
        </dgm:presLayoutVars>
      </dgm:prSet>
      <dgm:spPr/>
    </dgm:pt>
    <dgm:pt modelId="{8CE4782A-BA77-40E1-8D4C-9A953A117532}" type="pres">
      <dgm:prSet presAssocID="{854B365E-E726-49D7-8959-457F375310B7}" presName="parentNode2" presStyleLbl="node1" presStyleIdx="3" presStyleCnt="4">
        <dgm:presLayoutVars>
          <dgm:chMax val="0"/>
          <dgm:bulletEnabled val="1"/>
        </dgm:presLayoutVars>
      </dgm:prSet>
      <dgm:spPr/>
    </dgm:pt>
    <dgm:pt modelId="{7CA631A0-BAD8-4EC5-B56D-1118BD456BE2}" type="pres">
      <dgm:prSet presAssocID="{854B365E-E726-49D7-8959-457F375310B7}" presName="connSite2" presStyleCnt="0"/>
      <dgm:spPr/>
    </dgm:pt>
  </dgm:ptLst>
  <dgm:cxnLst>
    <dgm:cxn modelId="{22DBA706-A4A5-4001-ACB7-57534D9136EF}" type="presOf" srcId="{6D9E964C-3F33-4AEA-B0D3-A3F08F5F4703}" destId="{8B83C7B9-3100-43DC-9EFA-28B9E75AE5B4}" srcOrd="1" destOrd="0" presId="urn:microsoft.com/office/officeart/2005/8/layout/hProcess4"/>
    <dgm:cxn modelId="{91F2E61B-7B52-417D-8512-3C776A82DA4E}" type="presOf" srcId="{56AD4CA4-2B3C-42A9-B587-F35428EBCB16}" destId="{2B6C701F-B45F-44D9-B0D0-A0E1F5D1DB91}" srcOrd="1" destOrd="0" presId="urn:microsoft.com/office/officeart/2005/8/layout/hProcess4"/>
    <dgm:cxn modelId="{140A7534-ADB1-4913-9479-12944B3AC709}" srcId="{6D9DC653-0A2D-4EEC-B891-57AEE54B26DE}" destId="{5DDB1626-F290-4E22-8843-B10C0300535F}" srcOrd="1" destOrd="0" parTransId="{57455577-3EC0-448C-9277-566818F1E968}" sibTransId="{5CF82B78-D51C-40CA-BB7B-422F692D0F8B}"/>
    <dgm:cxn modelId="{144EDA5C-56F4-43B6-8E43-1457702318B9}" type="presOf" srcId="{5CF82B78-D51C-40CA-BB7B-422F692D0F8B}" destId="{EEBBB9E8-8228-4DE7-96E0-C478CE6E160D}" srcOrd="0" destOrd="0" presId="urn:microsoft.com/office/officeart/2005/8/layout/hProcess4"/>
    <dgm:cxn modelId="{8A898160-7086-43D8-9191-6B3117B5D4BD}" type="presOf" srcId="{47318048-EBF7-4137-9E49-F7E8D68AEDE3}" destId="{E95F1D52-B575-4CB5-8E9A-B98DE48E50CC}" srcOrd="1" destOrd="0" presId="urn:microsoft.com/office/officeart/2005/8/layout/hProcess4"/>
    <dgm:cxn modelId="{41C69F42-36A2-4DFC-BEAC-10A4F42FC281}" type="presOf" srcId="{FB1C0621-A6A3-4C34-B4A8-05FC5B212F00}" destId="{EA4D255B-D305-46E1-B11B-1343584F8163}" srcOrd="1" destOrd="0" presId="urn:microsoft.com/office/officeart/2005/8/layout/hProcess4"/>
    <dgm:cxn modelId="{5A104C65-3FCC-4536-975D-4D53A60B626D}" type="presOf" srcId="{56AD4CA4-2B3C-42A9-B587-F35428EBCB16}" destId="{762C0559-311E-4050-B3CC-3B6F8F8CC334}" srcOrd="0" destOrd="0" presId="urn:microsoft.com/office/officeart/2005/8/layout/hProcess4"/>
    <dgm:cxn modelId="{A934B94E-1D48-4686-ADD7-5501DAA4D347}" srcId="{1F45EF90-2CF2-4B04-B191-2A822D00E48F}" destId="{56AD4CA4-2B3C-42A9-B587-F35428EBCB16}" srcOrd="0" destOrd="0" parTransId="{C20FC3BA-C566-4344-B75F-09F2561AC4C2}" sibTransId="{CB189B06-43B1-428F-8D6B-B7E86E505E73}"/>
    <dgm:cxn modelId="{A0845E4F-5149-4CE2-BBD6-65496A63B6D8}" srcId="{6D9DC653-0A2D-4EEC-B891-57AEE54B26DE}" destId="{1F45EF90-2CF2-4B04-B191-2A822D00E48F}" srcOrd="2" destOrd="0" parTransId="{B94DBA35-BD7D-4ABA-9692-DEF97419469C}" sibTransId="{2EFDF082-818E-4C1E-AF14-0C5E1B26D038}"/>
    <dgm:cxn modelId="{0699464F-3C3C-40E1-A7D2-2EA404424351}" type="presOf" srcId="{EA8D7670-CA33-4F2A-9B33-A2CD36942FAA}" destId="{C1B35CD8-054C-4C2C-A751-DC13F9079E12}" srcOrd="0" destOrd="0" presId="urn:microsoft.com/office/officeart/2005/8/layout/hProcess4"/>
    <dgm:cxn modelId="{C855CA72-8605-4005-99DA-0EC04B724996}" type="presOf" srcId="{854B365E-E726-49D7-8959-457F375310B7}" destId="{8CE4782A-BA77-40E1-8D4C-9A953A117532}" srcOrd="0" destOrd="0" presId="urn:microsoft.com/office/officeart/2005/8/layout/hProcess4"/>
    <dgm:cxn modelId="{40E5AF73-5380-44C6-BB44-BF0AA9DD268E}" srcId="{73D75C24-798F-4624-B76F-350AE46C8FB1}" destId="{47318048-EBF7-4137-9E49-F7E8D68AEDE3}" srcOrd="0" destOrd="0" parTransId="{328D9782-3F08-4D45-88AB-45D41B401776}" sibTransId="{E562A685-A8AF-4F04-8313-7F63442D4856}"/>
    <dgm:cxn modelId="{02396959-B120-4F94-A5CE-99206282406C}" srcId="{854B365E-E726-49D7-8959-457F375310B7}" destId="{FB1C0621-A6A3-4C34-B4A8-05FC5B212F00}" srcOrd="0" destOrd="0" parTransId="{35C2C44A-9CEE-4CAC-A797-8CC8FEB6CFCC}" sibTransId="{237B259F-AC8A-4753-9C91-C0E85B623370}"/>
    <dgm:cxn modelId="{10ADA780-A4E5-453C-BDDA-84550CF89402}" type="presOf" srcId="{2EFDF082-818E-4C1E-AF14-0C5E1B26D038}" destId="{81963739-DA6C-4CEB-A1C3-3201B43AD0D3}" srcOrd="0" destOrd="0" presId="urn:microsoft.com/office/officeart/2005/8/layout/hProcess4"/>
    <dgm:cxn modelId="{A1AB708A-4457-47D6-A55E-F759349D5D4A}" type="presOf" srcId="{1F45EF90-2CF2-4B04-B191-2A822D00E48F}" destId="{D4A4003C-7C8A-4ADC-A219-28D5F2F84743}" srcOrd="0" destOrd="0" presId="urn:microsoft.com/office/officeart/2005/8/layout/hProcess4"/>
    <dgm:cxn modelId="{2801AA8A-5EC3-40DA-93FE-FA120EA36C6E}" srcId="{6D9DC653-0A2D-4EEC-B891-57AEE54B26DE}" destId="{854B365E-E726-49D7-8959-457F375310B7}" srcOrd="3" destOrd="0" parTransId="{8C9D9F49-75ED-494C-935C-FBADDC149477}" sibTransId="{60DD8026-F972-4279-B0E0-86E423498EB1}"/>
    <dgm:cxn modelId="{9DBE9D8F-FB0B-4993-AD87-6B20CECDC5FE}" type="presOf" srcId="{47318048-EBF7-4137-9E49-F7E8D68AEDE3}" destId="{2A4E34C1-4A35-416F-841C-F741449EF960}" srcOrd="0" destOrd="0" presId="urn:microsoft.com/office/officeart/2005/8/layout/hProcess4"/>
    <dgm:cxn modelId="{E4858395-CF62-417C-97DD-619AED97C46F}" type="presOf" srcId="{FB1C0621-A6A3-4C34-B4A8-05FC5B212F00}" destId="{97A64B0B-9416-49B3-978A-1C4E6688BDA3}" srcOrd="0" destOrd="0" presId="urn:microsoft.com/office/officeart/2005/8/layout/hProcess4"/>
    <dgm:cxn modelId="{D2774D96-F4CC-4FE0-AD05-12F7C14B0282}" type="presOf" srcId="{5DDB1626-F290-4E22-8843-B10C0300535F}" destId="{AA162067-C15A-439C-9D72-6AE9FCCBCDD5}" srcOrd="0" destOrd="0" presId="urn:microsoft.com/office/officeart/2005/8/layout/hProcess4"/>
    <dgm:cxn modelId="{9DB63E97-8760-4EAA-BF94-D49CB68552C5}" srcId="{6D9DC653-0A2D-4EEC-B891-57AEE54B26DE}" destId="{73D75C24-798F-4624-B76F-350AE46C8FB1}" srcOrd="0" destOrd="0" parTransId="{606CDCC1-43A8-42C8-9A4C-6AF324C4BABE}" sibTransId="{EA8D7670-CA33-4F2A-9B33-A2CD36942FAA}"/>
    <dgm:cxn modelId="{CB7A5BA9-B3D3-45BF-97F0-EE4DFA52B2AD}" type="presOf" srcId="{6D9E964C-3F33-4AEA-B0D3-A3F08F5F4703}" destId="{1183E46C-DEF9-41B4-8195-BB9E12100518}" srcOrd="0" destOrd="0" presId="urn:microsoft.com/office/officeart/2005/8/layout/hProcess4"/>
    <dgm:cxn modelId="{DEC1C2D1-6143-4406-A3A3-8EBBC7E68542}" type="presOf" srcId="{73D75C24-798F-4624-B76F-350AE46C8FB1}" destId="{3A844696-E432-475D-A731-A19DDAE7A8C4}" srcOrd="0"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F0F286DD-5923-49DB-A625-0D0ED536307C}" type="presOf" srcId="{6D9DC653-0A2D-4EEC-B891-57AEE54B26DE}" destId="{4C0C3C97-E97D-4F4C-B425-117F0372722E}"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12701D6C-884A-4ABD-A846-8149177490F8}" type="presParOf" srcId="{6AC0049E-3CE2-49E3-B487-DE3F71E105B7}" destId="{1EBC0AA5-484D-4C7A-B12F-B3E253CB100B}" srcOrd="0" destOrd="0" presId="urn:microsoft.com/office/officeart/2005/8/layout/hProcess4"/>
    <dgm:cxn modelId="{7951A51B-C906-48FB-B67C-45CE6C28C596}" type="presParOf" srcId="{1EBC0AA5-484D-4C7A-B12F-B3E253CB100B}" destId="{E56AE19E-6140-41E3-A329-7DF686A0FD9E}" srcOrd="0" destOrd="0" presId="urn:microsoft.com/office/officeart/2005/8/layout/hProcess4"/>
    <dgm:cxn modelId="{28C28259-F8DB-42C7-AFBC-EA11721C2415}" type="presParOf" srcId="{1EBC0AA5-484D-4C7A-B12F-B3E253CB100B}" destId="{2A4E34C1-4A35-416F-841C-F741449EF960}" srcOrd="1" destOrd="0" presId="urn:microsoft.com/office/officeart/2005/8/layout/hProcess4"/>
    <dgm:cxn modelId="{835AF1D8-05F8-4B04-86A7-27459BE27256}" type="presParOf" srcId="{1EBC0AA5-484D-4C7A-B12F-B3E253CB100B}" destId="{E95F1D52-B575-4CB5-8E9A-B98DE48E50CC}" srcOrd="2" destOrd="0" presId="urn:microsoft.com/office/officeart/2005/8/layout/hProcess4"/>
    <dgm:cxn modelId="{C03DEC31-15FA-4EB8-BD51-5E61061795A9}" type="presParOf" srcId="{1EBC0AA5-484D-4C7A-B12F-B3E253CB100B}" destId="{3A844696-E432-475D-A731-A19DDAE7A8C4}" srcOrd="3" destOrd="0" presId="urn:microsoft.com/office/officeart/2005/8/layout/hProcess4"/>
    <dgm:cxn modelId="{9F4A986E-DC6C-4BC9-9280-9F58F9510311}" type="presParOf" srcId="{1EBC0AA5-484D-4C7A-B12F-B3E253CB100B}" destId="{F3652454-9218-440E-A752-43EEC88BF809}" srcOrd="4" destOrd="0" presId="urn:microsoft.com/office/officeart/2005/8/layout/hProcess4"/>
    <dgm:cxn modelId="{8C8A865F-7C5D-47D2-B765-849A50DF472C}" type="presParOf" srcId="{6AC0049E-3CE2-49E3-B487-DE3F71E105B7}" destId="{C1B35CD8-054C-4C2C-A751-DC13F9079E12}" srcOrd="1" destOrd="0" presId="urn:microsoft.com/office/officeart/2005/8/layout/hProcess4"/>
    <dgm:cxn modelId="{83F46C2C-D86B-45D8-BC02-018CF9FE1C53}" type="presParOf" srcId="{6AC0049E-3CE2-49E3-B487-DE3F71E105B7}" destId="{F87D2B7D-D162-42F7-BB8B-FEF4243BDAA5}" srcOrd="2" destOrd="0" presId="urn:microsoft.com/office/officeart/2005/8/layout/hProcess4"/>
    <dgm:cxn modelId="{D5661CAA-3FD0-4581-8F31-4AB8294E39F2}" type="presParOf" srcId="{F87D2B7D-D162-42F7-BB8B-FEF4243BDAA5}" destId="{5EFBBB5E-7863-4A51-BE1B-4DBE9D1EB75C}" srcOrd="0" destOrd="0" presId="urn:microsoft.com/office/officeart/2005/8/layout/hProcess4"/>
    <dgm:cxn modelId="{0A460D69-2122-421C-B813-2EADC77B48E5}" type="presParOf" srcId="{F87D2B7D-D162-42F7-BB8B-FEF4243BDAA5}" destId="{1183E46C-DEF9-41B4-8195-BB9E12100518}" srcOrd="1" destOrd="0" presId="urn:microsoft.com/office/officeart/2005/8/layout/hProcess4"/>
    <dgm:cxn modelId="{64034943-7521-4FE2-9828-B3316ADAB005}" type="presParOf" srcId="{F87D2B7D-D162-42F7-BB8B-FEF4243BDAA5}" destId="{8B83C7B9-3100-43DC-9EFA-28B9E75AE5B4}" srcOrd="2" destOrd="0" presId="urn:microsoft.com/office/officeart/2005/8/layout/hProcess4"/>
    <dgm:cxn modelId="{AD5F2C22-ABC0-474D-9A76-3B7C10D3E155}" type="presParOf" srcId="{F87D2B7D-D162-42F7-BB8B-FEF4243BDAA5}" destId="{AA162067-C15A-439C-9D72-6AE9FCCBCDD5}" srcOrd="3" destOrd="0" presId="urn:microsoft.com/office/officeart/2005/8/layout/hProcess4"/>
    <dgm:cxn modelId="{B3C199B8-7A74-4B34-AFDE-4F6859F8C327}" type="presParOf" srcId="{F87D2B7D-D162-42F7-BB8B-FEF4243BDAA5}" destId="{091F636E-EE1A-431E-80B8-013DCD433EB7}" srcOrd="4" destOrd="0" presId="urn:microsoft.com/office/officeart/2005/8/layout/hProcess4"/>
    <dgm:cxn modelId="{DB1F0F9D-27C8-42EB-B0B6-D21ACAFDBE84}" type="presParOf" srcId="{6AC0049E-3CE2-49E3-B487-DE3F71E105B7}" destId="{EEBBB9E8-8228-4DE7-96E0-C478CE6E160D}" srcOrd="3" destOrd="0" presId="urn:microsoft.com/office/officeart/2005/8/layout/hProcess4"/>
    <dgm:cxn modelId="{62B2DA4F-3367-48F9-AAA9-7FEA0C6BBEBD}" type="presParOf" srcId="{6AC0049E-3CE2-49E3-B487-DE3F71E105B7}" destId="{2F735C26-729A-440C-9146-5E157E3E0D60}" srcOrd="4" destOrd="0" presId="urn:microsoft.com/office/officeart/2005/8/layout/hProcess4"/>
    <dgm:cxn modelId="{14A913DD-AE95-4926-83C3-D94EF17D70E1}" type="presParOf" srcId="{2F735C26-729A-440C-9146-5E157E3E0D60}" destId="{891AB92F-748B-4FB1-8D22-A77D9FF7B5B9}" srcOrd="0" destOrd="0" presId="urn:microsoft.com/office/officeart/2005/8/layout/hProcess4"/>
    <dgm:cxn modelId="{6CE8A6F7-58A4-4C5D-8025-F45D680A3B46}" type="presParOf" srcId="{2F735C26-729A-440C-9146-5E157E3E0D60}" destId="{762C0559-311E-4050-B3CC-3B6F8F8CC334}" srcOrd="1" destOrd="0" presId="urn:microsoft.com/office/officeart/2005/8/layout/hProcess4"/>
    <dgm:cxn modelId="{D4046779-A8B9-4C70-B385-B6CCECD4D212}" type="presParOf" srcId="{2F735C26-729A-440C-9146-5E157E3E0D60}" destId="{2B6C701F-B45F-44D9-B0D0-A0E1F5D1DB91}" srcOrd="2" destOrd="0" presId="urn:microsoft.com/office/officeart/2005/8/layout/hProcess4"/>
    <dgm:cxn modelId="{5915ECC3-5960-415C-808A-063B681BDDC5}" type="presParOf" srcId="{2F735C26-729A-440C-9146-5E157E3E0D60}" destId="{D4A4003C-7C8A-4ADC-A219-28D5F2F84743}" srcOrd="3" destOrd="0" presId="urn:microsoft.com/office/officeart/2005/8/layout/hProcess4"/>
    <dgm:cxn modelId="{9EDB9B8D-9371-4743-8C31-02B11E4C5C0F}" type="presParOf" srcId="{2F735C26-729A-440C-9146-5E157E3E0D60}" destId="{93F60D10-038D-422F-BAEE-B488C0BA9A5F}" srcOrd="4" destOrd="0" presId="urn:microsoft.com/office/officeart/2005/8/layout/hProcess4"/>
    <dgm:cxn modelId="{AA8549FF-3CAE-4D12-A7B4-0896E260C441}" type="presParOf" srcId="{6AC0049E-3CE2-49E3-B487-DE3F71E105B7}" destId="{81963739-DA6C-4CEB-A1C3-3201B43AD0D3}" srcOrd="5" destOrd="0" presId="urn:microsoft.com/office/officeart/2005/8/layout/hProcess4"/>
    <dgm:cxn modelId="{A7D0566C-DC95-48BD-9867-4129783F6B5F}" type="presParOf" srcId="{6AC0049E-3CE2-49E3-B487-DE3F71E105B7}" destId="{4D4F7CF8-6663-4918-AD38-3ED5DC38FDC7}" srcOrd="6" destOrd="0" presId="urn:microsoft.com/office/officeart/2005/8/layout/hProcess4"/>
    <dgm:cxn modelId="{4E05D88C-9F14-467D-B6A3-DBA1B8A00B61}" type="presParOf" srcId="{4D4F7CF8-6663-4918-AD38-3ED5DC38FDC7}" destId="{D97324A3-F7EA-4710-B23D-395333D633CE}" srcOrd="0" destOrd="0" presId="urn:microsoft.com/office/officeart/2005/8/layout/hProcess4"/>
    <dgm:cxn modelId="{69E51E4F-0C44-45A3-A76F-4BA639EF3A90}" type="presParOf" srcId="{4D4F7CF8-6663-4918-AD38-3ED5DC38FDC7}" destId="{97A64B0B-9416-49B3-978A-1C4E6688BDA3}" srcOrd="1" destOrd="0" presId="urn:microsoft.com/office/officeart/2005/8/layout/hProcess4"/>
    <dgm:cxn modelId="{EFE8602F-2794-4536-9F5F-9F79B1EB4CE8}" type="presParOf" srcId="{4D4F7CF8-6663-4918-AD38-3ED5DC38FDC7}" destId="{EA4D255B-D305-46E1-B11B-1343584F8163}" srcOrd="2" destOrd="0" presId="urn:microsoft.com/office/officeart/2005/8/layout/hProcess4"/>
    <dgm:cxn modelId="{CE76B719-F334-4A87-95A6-EA318E9DB3C3}" type="presParOf" srcId="{4D4F7CF8-6663-4918-AD38-3ED5DC38FDC7}" destId="{8CE4782A-BA77-40E1-8D4C-9A953A117532}" srcOrd="3" destOrd="0" presId="urn:microsoft.com/office/officeart/2005/8/layout/hProcess4"/>
    <dgm:cxn modelId="{419E3AEA-EB16-40F4-AD03-0360CB590EDD}" type="presParOf" srcId="{4D4F7CF8-6663-4918-AD38-3ED5DC38FDC7}" destId="{7CA631A0-BAD8-4EC5-B56D-1118BD456BE2}" srcOrd="4" destOrd="0" presId="urn:microsoft.com/office/officeart/2005/8/layout/h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r>
            <a:rPr lang="de-DE"/>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r>
            <a:rPr lang="de-DE"/>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r>
            <a:rPr lang="de-DE"/>
            <a:t>Begriff „KI“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r>
            <a:rPr lang="de-DE"/>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4"/>
      <dgm:spPr/>
    </dgm:pt>
    <dgm:pt modelId="{5B460F90-3DF1-4627-A2AC-2639FB86FFFF}" type="pres">
      <dgm:prSet presAssocID="{DBB8BC31-5329-4C95-990B-B160919925DB}" presName="childNode1" presStyleLbl="bgAcc1" presStyleIdx="0" presStyleCnt="4"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4">
        <dgm:presLayoutVars>
          <dgm:bulletEnabled val="1"/>
        </dgm:presLayoutVars>
      </dgm:prSet>
      <dgm:spPr/>
    </dgm:pt>
    <dgm:pt modelId="{68D6BECB-ADB2-4595-8631-76A562090C57}" type="pres">
      <dgm:prSet presAssocID="{DBB8BC31-5329-4C95-990B-B160919925DB}" presName="parentNode1" presStyleLbl="node1" presStyleIdx="0" presStyleCnt="4"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3"/>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4"/>
      <dgm:spPr/>
    </dgm:pt>
    <dgm:pt modelId="{3F2AFCEA-7279-4683-BEA2-FCE769822594}" type="pres">
      <dgm:prSet presAssocID="{D0A59F7F-0CB5-43D0-95C2-67161A774523}" presName="childNode2" presStyleLbl="bgAcc1" presStyleIdx="1" presStyleCnt="4"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4">
        <dgm:presLayoutVars>
          <dgm:bulletEnabled val="1"/>
        </dgm:presLayoutVars>
      </dgm:prSet>
      <dgm:spPr/>
    </dgm:pt>
    <dgm:pt modelId="{395A042B-E9F0-48BC-BAB9-EDFC9AE116F5}" type="pres">
      <dgm:prSet presAssocID="{D0A59F7F-0CB5-43D0-95C2-67161A774523}" presName="parentNode2" presStyleLbl="node1" presStyleIdx="1" presStyleCnt="4"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3" custLinFactNeighborY="-1625"/>
      <dgm:spPr/>
    </dgm:pt>
    <dgm:pt modelId="{684570CA-3047-4984-9C35-E340E054C0E8}" type="pres">
      <dgm:prSet presAssocID="{14A672FE-2624-4333-B26F-8D9F368F051E}" presName="composite1" presStyleCnt="0"/>
      <dgm:spPr/>
    </dgm:pt>
    <dgm:pt modelId="{877D59E6-D007-4CF0-B50C-3ED211194A6D}" type="pres">
      <dgm:prSet presAssocID="{14A672FE-2624-4333-B26F-8D9F368F051E}" presName="dummyNode1" presStyleLbl="node1" presStyleIdx="1" presStyleCnt="4"/>
      <dgm:spPr/>
    </dgm:pt>
    <dgm:pt modelId="{C058DF3F-0CEE-4248-99B1-CC2BB592653F}" type="pres">
      <dgm:prSet presAssocID="{14A672FE-2624-4333-B26F-8D9F368F051E}" presName="childNode1" presStyleLbl="bgAcc1" presStyleIdx="2" presStyleCnt="4">
        <dgm:presLayoutVars>
          <dgm:bulletEnabled val="1"/>
        </dgm:presLayoutVars>
      </dgm:prSet>
      <dgm:spPr/>
    </dgm:pt>
    <dgm:pt modelId="{538C8E24-CD11-489C-AF88-8F4AFDE37D90}" type="pres">
      <dgm:prSet presAssocID="{14A672FE-2624-4333-B26F-8D9F368F051E}" presName="childNode1tx" presStyleLbl="bgAcc1" presStyleIdx="2" presStyleCnt="4">
        <dgm:presLayoutVars>
          <dgm:bulletEnabled val="1"/>
        </dgm:presLayoutVars>
      </dgm:prSet>
      <dgm:spPr/>
    </dgm:pt>
    <dgm:pt modelId="{8D69395E-F349-4B61-9449-D75F7D78C806}" type="pres">
      <dgm:prSet presAssocID="{14A672FE-2624-4333-B26F-8D9F368F051E}" presName="parentNode1" presStyleLbl="node1" presStyleIdx="2" presStyleCnt="4">
        <dgm:presLayoutVars>
          <dgm:chMax val="1"/>
          <dgm:bulletEnabled val="1"/>
        </dgm:presLayoutVars>
      </dgm:prSet>
      <dgm:spPr/>
    </dgm:pt>
    <dgm:pt modelId="{D51708E7-8A29-49B2-9AFE-8BF45696C0FF}" type="pres">
      <dgm:prSet presAssocID="{14A672FE-2624-4333-B26F-8D9F368F051E}" presName="connSite1" presStyleCnt="0"/>
      <dgm:spPr/>
    </dgm:pt>
    <dgm:pt modelId="{C64CCBD3-2216-41FA-AE4F-3DF2FD72E498}" type="pres">
      <dgm:prSet presAssocID="{DECAE4C9-9E04-406F-9898-43067B6A5A26}" presName="Name9" presStyleLbl="sibTrans2D1" presStyleIdx="2" presStyleCnt="3"/>
      <dgm:spPr/>
    </dgm:pt>
    <dgm:pt modelId="{0701D6F3-9F72-4564-A733-6F2006A1E06F}" type="pres">
      <dgm:prSet presAssocID="{55232B85-5D4D-4004-B2FA-FE8E8050CC5D}" presName="composite2" presStyleCnt="0"/>
      <dgm:spPr/>
    </dgm:pt>
    <dgm:pt modelId="{23254F34-4BE8-4EEF-801D-D15EB2427407}" type="pres">
      <dgm:prSet presAssocID="{55232B85-5D4D-4004-B2FA-FE8E8050CC5D}" presName="dummyNode2" presStyleLbl="node1" presStyleIdx="2" presStyleCnt="4"/>
      <dgm:spPr/>
    </dgm:pt>
    <dgm:pt modelId="{9974D7C0-2108-4FAD-9004-4C3FF9A43FA6}" type="pres">
      <dgm:prSet presAssocID="{55232B85-5D4D-4004-B2FA-FE8E8050CC5D}" presName="childNode2" presStyleLbl="bgAcc1" presStyleIdx="3" presStyleCnt="4" custLinFactNeighborY="-9953">
        <dgm:presLayoutVars>
          <dgm:bulletEnabled val="1"/>
        </dgm:presLayoutVars>
      </dgm:prSet>
      <dgm:spPr/>
    </dgm:pt>
    <dgm:pt modelId="{9B17D9B5-4466-40AE-9D94-C7D5DB042055}" type="pres">
      <dgm:prSet presAssocID="{55232B85-5D4D-4004-B2FA-FE8E8050CC5D}" presName="childNode2tx" presStyleLbl="bgAcc1" presStyleIdx="3" presStyleCnt="4">
        <dgm:presLayoutVars>
          <dgm:bulletEnabled val="1"/>
        </dgm:presLayoutVars>
      </dgm:prSet>
      <dgm:spPr/>
    </dgm:pt>
    <dgm:pt modelId="{591C3ACD-8064-4266-B0F0-6B649104C87B}" type="pres">
      <dgm:prSet presAssocID="{55232B85-5D4D-4004-B2FA-FE8E8050CC5D}" presName="parentNode2" presStyleLbl="node1" presStyleIdx="3" presStyleCnt="4" custLinFactNeighborX="27728" custLinFactNeighborY="-22877">
        <dgm:presLayoutVars>
          <dgm:chMax val="0"/>
          <dgm:bulletEnabled val="1"/>
        </dgm:presLayoutVars>
      </dgm:prSet>
      <dgm:spPr/>
    </dgm:pt>
    <dgm:pt modelId="{0B531AC4-32CC-4646-86E3-AE23D0FB19DF}" type="pres">
      <dgm:prSet presAssocID="{55232B85-5D4D-4004-B2FA-FE8E8050CC5D}" presName="connSite2" presStyleCnt="0"/>
      <dgm:spPr/>
    </dgm:pt>
  </dgm:ptLst>
  <dgm:cxnLst>
    <dgm:cxn modelId="{608C0C0C-F7D1-4551-B9B2-AB596CB4B856}" type="presOf" srcId="{8231C08C-3A91-4181-9C3E-E2FB94183BB1}" destId="{4C058507-5386-4181-B44F-B79721922944}" srcOrd="0" destOrd="0" presId="urn:microsoft.com/office/officeart/2005/8/layout/hProcess4"/>
    <dgm:cxn modelId="{24F1621D-BDB2-47D5-8B83-9D976289E500}" type="presOf" srcId="{67499861-95F5-4B53-B355-EAE3F0CE4CB2}" destId="{3F2AFCEA-7279-4683-BEA2-FCE769822594}" srcOrd="0" destOrd="0"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92F94141-431F-4782-A27B-E7948217D354}" type="presOf" srcId="{DECAE4C9-9E04-406F-9898-43067B6A5A26}" destId="{C64CCBD3-2216-41FA-AE4F-3DF2FD72E498}"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0"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9EC2EF7F-2D04-4FEB-B932-B53C326FBF8A}" type="presOf" srcId="{55232B85-5D4D-4004-B2FA-FE8E8050CC5D}" destId="{591C3ACD-8064-4266-B0F0-6B649104C87B}" srcOrd="0" destOrd="0" presId="urn:microsoft.com/office/officeart/2005/8/layout/hProcess4"/>
    <dgm:cxn modelId="{9303E48D-B9F6-4F30-9D66-DA98AF4449A7}" srcId="{14A672FE-2624-4333-B26F-8D9F368F051E}" destId="{1089327C-D9BB-4B6D-84B5-F092BF3F12F0}" srcOrd="0" destOrd="0" parTransId="{9FAF8380-D4A4-4309-A98E-14D35B3685D4}" sibTransId="{E129BEE1-FA02-4A06-ACB2-26080115F481}"/>
    <dgm:cxn modelId="{317A93A4-11F2-4AA9-B4DB-E872B5F7D5B5}" srcId="{6D9DC653-0A2D-4EEC-B891-57AEE54B26DE}" destId="{D0A59F7F-0CB5-43D0-95C2-67161A774523}" srcOrd="1" destOrd="0" parTransId="{55FB0188-E3E9-4C36-A9C7-B2859B25D066}" sibTransId="{8231C08C-3A91-4181-9C3E-E2FB94183BB1}"/>
    <dgm:cxn modelId="{8F1AE8A9-1121-4D77-B41F-E9BD08AEFCC8}" type="presOf" srcId="{337BF192-17C0-4B5C-BE99-9B0A4993263F}" destId="{9B17D9B5-4466-40AE-9D94-C7D5DB042055}" srcOrd="1" destOrd="0" presId="urn:microsoft.com/office/officeart/2005/8/layout/hProcess4"/>
    <dgm:cxn modelId="{D9119FAD-AAB9-4326-AD86-857297A3DA8B}" type="presOf" srcId="{1089327C-D9BB-4B6D-84B5-F092BF3F12F0}" destId="{538C8E24-CD11-489C-AF88-8F4AFDE37D90}" srcOrd="1" destOrd="0" presId="urn:microsoft.com/office/officeart/2005/8/layout/hProcess4"/>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3D1F2EC7-740C-4A35-A11F-C3A042FF1FA0}" type="presOf" srcId="{14A672FE-2624-4333-B26F-8D9F368F051E}" destId="{8D69395E-F349-4B61-9449-D75F7D78C806}" srcOrd="0"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0" presId="urn:microsoft.com/office/officeart/2005/8/layout/hProcess4"/>
    <dgm:cxn modelId="{D43EEEE4-A4EB-4DB5-9E6C-95B8CD75BAC8}" type="presOf" srcId="{337BF192-17C0-4B5C-BE99-9B0A4993263F}" destId="{9974D7C0-2108-4FAD-9004-4C3FF9A43FA6}" srcOrd="0" destOrd="0"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2A0A8AF4-4048-4C8C-94FC-03EE8D2E8F90}" type="presOf" srcId="{1089327C-D9BB-4B6D-84B5-F092BF3F12F0}" destId="{C058DF3F-0CEE-4248-99B1-CC2BB592653F}" srcOrd="0" destOrd="0" presId="urn:microsoft.com/office/officeart/2005/8/layout/hProcess4"/>
    <dgm:cxn modelId="{94AF5EFD-C871-4C69-BB46-EABCFD0908BE}" srcId="{55232B85-5D4D-4004-B2FA-FE8E8050CC5D}" destId="{337BF192-17C0-4B5C-BE99-9B0A4993263F}" srcOrd="0"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300F518-5AC5-470D-B0AE-AA2EB0CD08EA}" type="presParOf" srcId="{B268C341-0636-449A-B3B1-9071F46075B8}" destId="{684570CA-3047-4984-9C35-E340E054C0E8}" srcOrd="4" destOrd="0" presId="urn:microsoft.com/office/officeart/2005/8/layout/hProcess4"/>
    <dgm:cxn modelId="{D512F18B-5DDD-4006-8A0F-7FD203AA08E7}" type="presParOf" srcId="{684570CA-3047-4984-9C35-E340E054C0E8}" destId="{877D59E6-D007-4CF0-B50C-3ED211194A6D}" srcOrd="0" destOrd="0" presId="urn:microsoft.com/office/officeart/2005/8/layout/hProcess4"/>
    <dgm:cxn modelId="{DA89D342-EF76-45A3-B345-49163D08F15B}" type="presParOf" srcId="{684570CA-3047-4984-9C35-E340E054C0E8}" destId="{C058DF3F-0CEE-4248-99B1-CC2BB592653F}" srcOrd="1" destOrd="0" presId="urn:microsoft.com/office/officeart/2005/8/layout/hProcess4"/>
    <dgm:cxn modelId="{4C41521E-7ABC-4E7D-997A-4DE8C10AE19C}" type="presParOf" srcId="{684570CA-3047-4984-9C35-E340E054C0E8}" destId="{538C8E24-CD11-489C-AF88-8F4AFDE37D90}" srcOrd="2" destOrd="0" presId="urn:microsoft.com/office/officeart/2005/8/layout/hProcess4"/>
    <dgm:cxn modelId="{0369E5F2-BF4F-4C65-BABC-370A7F109DD6}" type="presParOf" srcId="{684570CA-3047-4984-9C35-E340E054C0E8}" destId="{8D69395E-F349-4B61-9449-D75F7D78C806}" srcOrd="3" destOrd="0" presId="urn:microsoft.com/office/officeart/2005/8/layout/hProcess4"/>
    <dgm:cxn modelId="{2012DE6E-61D8-4D6C-B2BC-C1AE33A2C0CD}" type="presParOf" srcId="{684570CA-3047-4984-9C35-E340E054C0E8}" destId="{D51708E7-8A29-49B2-9AFE-8BF45696C0FF}" srcOrd="4" destOrd="0" presId="urn:microsoft.com/office/officeart/2005/8/layout/hProcess4"/>
    <dgm:cxn modelId="{5A0F3447-2836-4487-8627-86669B8D8450}" type="presParOf" srcId="{B268C341-0636-449A-B3B1-9071F46075B8}" destId="{C64CCBD3-2216-41FA-AE4F-3DF2FD72E498}" srcOrd="5" destOrd="0" presId="urn:microsoft.com/office/officeart/2005/8/layout/hProcess4"/>
    <dgm:cxn modelId="{BEB3BF1D-FB6F-46E1-8A50-C484FD345F7C}" type="presParOf" srcId="{B268C341-0636-449A-B3B1-9071F46075B8}" destId="{0701D6F3-9F72-4564-A733-6F2006A1E06F}" srcOrd="6" destOrd="0" presId="urn:microsoft.com/office/officeart/2005/8/layout/hProcess4"/>
    <dgm:cxn modelId="{26FF71A0-83B0-4306-BB69-182FDB133E67}" type="presParOf" srcId="{0701D6F3-9F72-4564-A733-6F2006A1E06F}" destId="{23254F34-4BE8-4EEF-801D-D15EB2427407}" srcOrd="0" destOrd="0" presId="urn:microsoft.com/office/officeart/2005/8/layout/hProcess4"/>
    <dgm:cxn modelId="{231439E7-3FD0-4FE9-BC72-3F61E3E461F4}" type="presParOf" srcId="{0701D6F3-9F72-4564-A733-6F2006A1E06F}" destId="{9974D7C0-2108-4FAD-9004-4C3FF9A43FA6}" srcOrd="1" destOrd="0" presId="urn:microsoft.com/office/officeart/2005/8/layout/hProcess4"/>
    <dgm:cxn modelId="{1EC0EA6C-0A93-4D4C-A182-0684B3BA9D60}" type="presParOf" srcId="{0701D6F3-9F72-4564-A733-6F2006A1E06F}" destId="{9B17D9B5-4466-40AE-9D94-C7D5DB042055}" srcOrd="2" destOrd="0" presId="urn:microsoft.com/office/officeart/2005/8/layout/hProcess4"/>
    <dgm:cxn modelId="{ACC85AEF-B680-46D2-935B-1C4C83690176}" type="presParOf" srcId="{0701D6F3-9F72-4564-A733-6F2006A1E06F}" destId="{591C3ACD-8064-4266-B0F0-6B649104C87B}" srcOrd="3" destOrd="0" presId="urn:microsoft.com/office/officeart/2005/8/layout/hProcess4"/>
    <dgm:cxn modelId="{4185D8E7-3A96-4593-8980-4304D6665587}" type="presParOf" srcId="{0701D6F3-9F72-4564-A733-6F2006A1E06F}" destId="{0B531AC4-32CC-4646-86E3-AE23D0FB19DF}" srcOrd="4" destOrd="0" presId="urn:microsoft.com/office/officeart/2005/8/layout/hProcess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en-US" sz="2500" b="0" kern="1200" baseline="0"/>
            <a:t>“</a:t>
          </a:r>
          <a:r>
            <a:rPr lang="de-DE" sz="2500" b="0" i="0" kern="1200" baseline="0"/>
            <a:t>Künstliche Intelligenz ist die Fähigkeit einer Maschine, menschliche Fähigkeiten wie logisches Denken, Lernen, Planen und Kreativität zu imitieren.</a:t>
          </a:r>
          <a:r>
            <a:rPr lang="en-US" sz="2500" b="0" kern="1200" baseline="0"/>
            <a:t>” – </a:t>
          </a:r>
          <a:r>
            <a:rPr lang="en-US" sz="2500" b="0" kern="1200" baseline="0" err="1"/>
            <a:t>Europäisches</a:t>
          </a:r>
          <a:r>
            <a:rPr lang="en-US" sz="2500" b="0" kern="1200" baseline="0"/>
            <a:t> </a:t>
          </a:r>
          <a:r>
            <a:rPr lang="en-US" sz="2500" b="0" kern="1200" baseline="0" err="1"/>
            <a:t>Parlament</a:t>
          </a:r>
          <a:r>
            <a:rPr lang="en-US" sz="2500" b="0" kern="1200" baseline="0"/>
            <a:t> (2021)</a:t>
          </a:r>
          <a:endParaRPr lang="en-US" sz="2500" kern="120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a:t>Wenn ein Mensch fünf Minuten lang ein Gespräch führen kann, ohne zu merken, dass er mit einer Maschine spricht, hat der Computer den Test bestanden. – Turing Test (1950)</a:t>
          </a:r>
          <a:endParaRPr lang="en-US" sz="2500" kern="1200"/>
        </a:p>
      </dsp:txBody>
      <dsp:txXfrm>
        <a:off x="1458781" y="2262901"/>
        <a:ext cx="9918302" cy="12630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IBM Watson gewinnt </a:t>
          </a:r>
          <a:r>
            <a:rPr lang="de-DE" sz="1100" b="1" i="1" kern="1200"/>
            <a:t>Jeopardy!</a:t>
          </a:r>
          <a:endParaRPr lang="de-DE" sz="1100" kern="120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de-DE" sz="900" kern="120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de-DE" sz="900" kern="120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de-DE" sz="900" kern="1200" err="1"/>
            <a:t>DeepFaceLive</a:t>
          </a:r>
          <a:endParaRPr lang="de-DE" sz="900" kern="120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de-DE" sz="900" kern="1200" err="1"/>
            <a:t>ChatGPT</a:t>
          </a:r>
          <a:endParaRPr lang="de-DE" sz="900" kern="120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de-DE" sz="900" kern="120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E34C1-4A35-416F-841C-F741449EF960}">
      <dsp:nvSpPr>
        <dsp:cNvPr id="0" name=""/>
        <dsp:cNvSpPr/>
      </dsp:nvSpPr>
      <dsp:spPr>
        <a:xfrm>
          <a:off x="1386415" y="442159"/>
          <a:ext cx="1073594" cy="885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Erste PCs werden verkauft</a:t>
          </a:r>
        </a:p>
      </dsp:txBody>
      <dsp:txXfrm>
        <a:off x="1406793" y="462537"/>
        <a:ext cx="1032838" cy="654986"/>
      </dsp:txXfrm>
    </dsp:sp>
    <dsp:sp modelId="{C1B35CD8-054C-4C2C-A751-DC13F9079E12}">
      <dsp:nvSpPr>
        <dsp:cNvPr id="0" name=""/>
        <dsp:cNvSpPr/>
      </dsp:nvSpPr>
      <dsp:spPr>
        <a:xfrm>
          <a:off x="2253296" y="442150"/>
          <a:ext cx="1360128" cy="1360128"/>
        </a:xfrm>
        <a:prstGeom prst="leftCircularArrow">
          <a:avLst>
            <a:gd name="adj1" fmla="val 8737"/>
            <a:gd name="adj2" fmla="val 1241778"/>
            <a:gd name="adj3" fmla="val 3904047"/>
            <a:gd name="adj4" fmla="val 9911248"/>
            <a:gd name="adj5" fmla="val 1019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844696-E432-475D-A731-A19DDAE7A8C4}">
      <dsp:nvSpPr>
        <dsp:cNvPr id="0" name=""/>
        <dsp:cNvSpPr/>
      </dsp:nvSpPr>
      <dsp:spPr>
        <a:xfrm>
          <a:off x="1923208" y="883667"/>
          <a:ext cx="954306" cy="3794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1934323" y="894782"/>
        <a:ext cx="932076" cy="357266"/>
      </dsp:txXfrm>
    </dsp:sp>
    <dsp:sp modelId="{1183E46C-DEF9-41B4-8195-BB9E12100518}">
      <dsp:nvSpPr>
        <dsp:cNvPr id="0" name=""/>
        <dsp:cNvSpPr/>
      </dsp:nvSpPr>
      <dsp:spPr>
        <a:xfrm>
          <a:off x="3023273" y="432516"/>
          <a:ext cx="1073594" cy="885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IBM Deep Blue besiegt Schach Weltmeister</a:t>
          </a:r>
        </a:p>
      </dsp:txBody>
      <dsp:txXfrm>
        <a:off x="3043651" y="642642"/>
        <a:ext cx="1032838" cy="654986"/>
      </dsp:txXfrm>
    </dsp:sp>
    <dsp:sp modelId="{EEBBB9E8-8228-4DE7-96E0-C478CE6E160D}">
      <dsp:nvSpPr>
        <dsp:cNvPr id="0" name=""/>
        <dsp:cNvSpPr/>
      </dsp:nvSpPr>
      <dsp:spPr>
        <a:xfrm>
          <a:off x="3697695" y="-623963"/>
          <a:ext cx="3275408" cy="3275408"/>
        </a:xfrm>
        <a:prstGeom prst="circularArrow">
          <a:avLst>
            <a:gd name="adj1" fmla="val 3628"/>
            <a:gd name="adj2" fmla="val 451564"/>
            <a:gd name="adj3" fmla="val 19322185"/>
            <a:gd name="adj4" fmla="val 12524770"/>
            <a:gd name="adj5" fmla="val 42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162067-C15A-439C-9D72-6AE9FCCBCDD5}">
      <dsp:nvSpPr>
        <dsp:cNvPr id="0" name=""/>
        <dsp:cNvSpPr/>
      </dsp:nvSpPr>
      <dsp:spPr>
        <a:xfrm>
          <a:off x="3535251" y="288035"/>
          <a:ext cx="954306" cy="3794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3546366" y="299150"/>
        <a:ext cx="932076" cy="357266"/>
      </dsp:txXfrm>
    </dsp:sp>
    <dsp:sp modelId="{762C0559-311E-4050-B3CC-3B6F8F8CC334}">
      <dsp:nvSpPr>
        <dsp:cNvPr id="0" name=""/>
        <dsp:cNvSpPr/>
      </dsp:nvSpPr>
      <dsp:spPr>
        <a:xfrm>
          <a:off x="6212925" y="439051"/>
          <a:ext cx="1073594" cy="885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IBM Watson gewinnt </a:t>
          </a:r>
          <a:r>
            <a:rPr lang="de-DE" sz="1100" b="1" i="1" kern="1200"/>
            <a:t>Jeopardy!</a:t>
          </a:r>
          <a:endParaRPr lang="de-DE" sz="1100" kern="1200"/>
        </a:p>
      </dsp:txBody>
      <dsp:txXfrm>
        <a:off x="6233303" y="459429"/>
        <a:ext cx="1032838" cy="654986"/>
      </dsp:txXfrm>
    </dsp:sp>
    <dsp:sp modelId="{81963739-DA6C-4CEB-A1C3-3201B43AD0D3}">
      <dsp:nvSpPr>
        <dsp:cNvPr id="0" name=""/>
        <dsp:cNvSpPr/>
      </dsp:nvSpPr>
      <dsp:spPr>
        <a:xfrm>
          <a:off x="6707524" y="456355"/>
          <a:ext cx="1515008" cy="1515008"/>
        </a:xfrm>
        <a:prstGeom prst="leftCircularArrow">
          <a:avLst>
            <a:gd name="adj1" fmla="val 7844"/>
            <a:gd name="adj2" fmla="val 1087455"/>
            <a:gd name="adj3" fmla="val 2937001"/>
            <a:gd name="adj4" fmla="val 9098525"/>
            <a:gd name="adj5" fmla="val 91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A4003C-7C8A-4ADC-A219-28D5F2F84743}">
      <dsp:nvSpPr>
        <dsp:cNvPr id="0" name=""/>
        <dsp:cNvSpPr/>
      </dsp:nvSpPr>
      <dsp:spPr>
        <a:xfrm>
          <a:off x="6434567" y="1133011"/>
          <a:ext cx="954306" cy="3794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6445682" y="1144126"/>
        <a:ext cx="932076" cy="357266"/>
      </dsp:txXfrm>
    </dsp:sp>
    <dsp:sp modelId="{97A64B0B-9416-49B3-978A-1C4E6688BDA3}">
      <dsp:nvSpPr>
        <dsp:cNvPr id="0" name=""/>
        <dsp:cNvSpPr/>
      </dsp:nvSpPr>
      <dsp:spPr>
        <a:xfrm>
          <a:off x="7700779" y="460816"/>
          <a:ext cx="1073594" cy="885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err="1"/>
            <a:t>ChatGPT</a:t>
          </a:r>
          <a:endParaRPr lang="de-DE" sz="1100" kern="1200"/>
        </a:p>
      </dsp:txBody>
      <dsp:txXfrm>
        <a:off x="7721157" y="670942"/>
        <a:ext cx="1032838" cy="654986"/>
      </dsp:txXfrm>
    </dsp:sp>
    <dsp:sp modelId="{8CE4782A-BA77-40E1-8D4C-9A953A117532}">
      <dsp:nvSpPr>
        <dsp:cNvPr id="0" name=""/>
        <dsp:cNvSpPr/>
      </dsp:nvSpPr>
      <dsp:spPr>
        <a:xfrm>
          <a:off x="7939356" y="271068"/>
          <a:ext cx="954306" cy="3794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2022</a:t>
          </a:r>
        </a:p>
      </dsp:txBody>
      <dsp:txXfrm>
        <a:off x="7950471" y="282183"/>
        <a:ext cx="932076" cy="3572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352648"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Erster Computer wird vorgestellt</a:t>
          </a:r>
        </a:p>
      </dsp:txBody>
      <dsp:txXfrm>
        <a:off x="1374307" y="827859"/>
        <a:ext cx="1097804" cy="696186"/>
      </dsp:txXfrm>
    </dsp:sp>
    <dsp:sp modelId="{6EB6CFBE-9F32-453D-8E42-A78CF3FFD7E5}">
      <dsp:nvSpPr>
        <dsp:cNvPr id="0" name=""/>
        <dsp:cNvSpPr/>
      </dsp:nvSpPr>
      <dsp:spPr>
        <a:xfrm>
          <a:off x="2090445" y="488696"/>
          <a:ext cx="1802654" cy="1802654"/>
        </a:xfrm>
        <a:prstGeom prst="leftCircularArrow">
          <a:avLst>
            <a:gd name="adj1" fmla="val 6592"/>
            <a:gd name="adj2" fmla="val 883762"/>
            <a:gd name="adj3" fmla="val 1831184"/>
            <a:gd name="adj4" fmla="val 8196400"/>
            <a:gd name="adj5" fmla="val 7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1923205"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1935019" y="1529238"/>
        <a:ext cx="990703" cy="379738"/>
      </dsp:txXfrm>
    </dsp:sp>
    <dsp:sp modelId="{3F2AFCEA-7279-4683-BEA2-FCE769822594}">
      <dsp:nvSpPr>
        <dsp:cNvPr id="0" name=""/>
        <dsp:cNvSpPr/>
      </dsp:nvSpPr>
      <dsp:spPr>
        <a:xfrm>
          <a:off x="3411884"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Turing Test</a:t>
          </a:r>
        </a:p>
      </dsp:txBody>
      <dsp:txXfrm>
        <a:off x="3433543" y="680729"/>
        <a:ext cx="1097804" cy="696186"/>
      </dsp:txXfrm>
    </dsp:sp>
    <dsp:sp modelId="{4C058507-5386-4181-B44F-B79721922944}">
      <dsp:nvSpPr>
        <dsp:cNvPr id="0" name=""/>
        <dsp:cNvSpPr/>
      </dsp:nvSpPr>
      <dsp:spPr>
        <a:xfrm>
          <a:off x="4229660" y="-430020"/>
          <a:ext cx="2433625" cy="2433625"/>
        </a:xfrm>
        <a:prstGeom prst="circularArrow">
          <a:avLst>
            <a:gd name="adj1" fmla="val 4883"/>
            <a:gd name="adj2" fmla="val 626656"/>
            <a:gd name="adj3" fmla="val 19194521"/>
            <a:gd name="adj4" fmla="val 12572198"/>
            <a:gd name="adj5" fmla="val 56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3992642"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004456" y="301755"/>
        <a:ext cx="990703" cy="379738"/>
      </dsp:txXfrm>
    </dsp:sp>
    <dsp:sp modelId="{C058DF3F-0CEE-4248-99B1-CC2BB592653F}">
      <dsp:nvSpPr>
        <dsp:cNvPr id="0" name=""/>
        <dsp:cNvSpPr/>
      </dsp:nvSpPr>
      <dsp:spPr>
        <a:xfrm>
          <a:off x="5941993" y="489801"/>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Begriff „KI“ entsteht</a:t>
          </a:r>
        </a:p>
      </dsp:txBody>
      <dsp:txXfrm>
        <a:off x="5963652" y="511460"/>
        <a:ext cx="1097804" cy="696186"/>
      </dsp:txXfrm>
    </dsp:sp>
    <dsp:sp modelId="{C64CCBD3-2216-41FA-AE4F-3DF2FD72E498}">
      <dsp:nvSpPr>
        <dsp:cNvPr id="0" name=""/>
        <dsp:cNvSpPr/>
      </dsp:nvSpPr>
      <dsp:spPr>
        <a:xfrm>
          <a:off x="6440865" y="255865"/>
          <a:ext cx="1866941" cy="1866941"/>
        </a:xfrm>
        <a:prstGeom prst="leftCircularArrow">
          <a:avLst>
            <a:gd name="adj1" fmla="val 6365"/>
            <a:gd name="adj2" fmla="val 848278"/>
            <a:gd name="adj3" fmla="val 2393513"/>
            <a:gd name="adj4" fmla="val 8794214"/>
            <a:gd name="adj5" fmla="val 7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69395E-F349-4B61-9449-D75F7D78C806}">
      <dsp:nvSpPr>
        <dsp:cNvPr id="0" name=""/>
        <dsp:cNvSpPr/>
      </dsp:nvSpPr>
      <dsp:spPr>
        <a:xfrm>
          <a:off x="6195575" y="1229306"/>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6207389" y="1241120"/>
        <a:ext cx="990703" cy="379738"/>
      </dsp:txXfrm>
    </dsp:sp>
    <dsp:sp modelId="{9974D7C0-2108-4FAD-9004-4C3FF9A43FA6}">
      <dsp:nvSpPr>
        <dsp:cNvPr id="0" name=""/>
        <dsp:cNvSpPr/>
      </dsp:nvSpPr>
      <dsp:spPr>
        <a:xfrm>
          <a:off x="7775811" y="396125"/>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Erster Chatbot</a:t>
          </a:r>
        </a:p>
      </dsp:txBody>
      <dsp:txXfrm>
        <a:off x="7797470" y="619467"/>
        <a:ext cx="1097804" cy="696186"/>
      </dsp:txXfrm>
    </dsp:sp>
    <dsp:sp modelId="{591C3ACD-8064-4266-B0F0-6B649104C87B}">
      <dsp:nvSpPr>
        <dsp:cNvPr id="0" name=""/>
        <dsp:cNvSpPr/>
      </dsp:nvSpPr>
      <dsp:spPr>
        <a:xfrm>
          <a:off x="8310647" y="195840"/>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322461" y="207654"/>
        <a:ext cx="990703" cy="37973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31.08.2023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31.08.2023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a:solidFill>
                  <a:srgbClr val="000000"/>
                </a:solidFill>
                <a:latin typeface="Calibri"/>
                <a:cs typeface="Calibri"/>
              </a:rPr>
              <a:t>Schüler und </a:t>
            </a:r>
            <a:r>
              <a:rPr lang="en-US" sz="1800" err="1">
                <a:solidFill>
                  <a:srgbClr val="000000"/>
                </a:solidFill>
                <a:latin typeface="Calibri"/>
                <a:cs typeface="Calibri"/>
              </a:rPr>
              <a:t>Schülerinnen</a:t>
            </a:r>
            <a:r>
              <a:rPr lang="en-US" sz="1800">
                <a:solidFill>
                  <a:srgbClr val="000000"/>
                </a:solidFill>
                <a:latin typeface="Calibri"/>
                <a:cs typeface="Calibri"/>
              </a:rPr>
              <a:t> </a:t>
            </a:r>
            <a:r>
              <a:rPr lang="en-US" sz="1800" err="1">
                <a:solidFill>
                  <a:srgbClr val="000000"/>
                </a:solidFill>
                <a:latin typeface="Calibri"/>
                <a:cs typeface="Calibri"/>
              </a:rPr>
              <a:t>sollen</a:t>
            </a:r>
            <a:r>
              <a:rPr lang="en-US" sz="1800">
                <a:solidFill>
                  <a:srgbClr val="000000"/>
                </a:solidFill>
                <a:latin typeface="Calibri"/>
                <a:cs typeface="Calibri"/>
              </a:rPr>
              <a:t> </a:t>
            </a:r>
            <a:r>
              <a:rPr lang="en-US" sz="1800" err="1">
                <a:solidFill>
                  <a:srgbClr val="000000"/>
                </a:solidFill>
                <a:latin typeface="Calibri"/>
                <a:cs typeface="Calibri"/>
              </a:rPr>
              <a:t>Begriffe</a:t>
            </a:r>
            <a:r>
              <a:rPr lang="en-US" sz="1800">
                <a:solidFill>
                  <a:srgbClr val="000000"/>
                </a:solidFill>
                <a:latin typeface="Calibri"/>
                <a:cs typeface="Calibri"/>
              </a:rPr>
              <a:t> </a:t>
            </a:r>
            <a:r>
              <a:rPr lang="en-US" sz="1800" err="1">
                <a:solidFill>
                  <a:srgbClr val="000000"/>
                </a:solidFill>
                <a:latin typeface="Calibri"/>
                <a:cs typeface="Calibri"/>
              </a:rPr>
              <a:t>nennen</a:t>
            </a:r>
            <a:r>
              <a:rPr lang="en-US" sz="1800">
                <a:solidFill>
                  <a:srgbClr val="000000"/>
                </a:solidFill>
                <a:latin typeface="Calibri"/>
                <a:cs typeface="Calibri"/>
              </a:rPr>
              <a:t>, die </a:t>
            </a:r>
            <a:r>
              <a:rPr lang="en-US" sz="1800" err="1">
                <a:solidFill>
                  <a:srgbClr val="000000"/>
                </a:solidFill>
                <a:latin typeface="Calibri"/>
                <a:cs typeface="Calibri"/>
              </a:rPr>
              <a:t>ihnen</a:t>
            </a:r>
            <a:r>
              <a:rPr lang="en-US" sz="1800">
                <a:solidFill>
                  <a:srgbClr val="000000"/>
                </a:solidFill>
                <a:latin typeface="Calibri"/>
                <a:cs typeface="Calibri"/>
              </a:rPr>
              <a:t> </a:t>
            </a:r>
            <a:r>
              <a:rPr lang="en-US" sz="1800" err="1">
                <a:solidFill>
                  <a:srgbClr val="000000"/>
                </a:solidFill>
                <a:latin typeface="Calibri"/>
                <a:cs typeface="Calibri"/>
              </a:rPr>
              <a:t>zum</a:t>
            </a:r>
            <a:r>
              <a:rPr lang="en-US" sz="1800">
                <a:solidFill>
                  <a:srgbClr val="000000"/>
                </a:solidFill>
                <a:latin typeface="Calibri"/>
                <a:cs typeface="Calibri"/>
              </a:rPr>
              <a:t> Thema KI </a:t>
            </a:r>
            <a:r>
              <a:rPr lang="en-US" sz="1800" err="1">
                <a:solidFill>
                  <a:srgbClr val="000000"/>
                </a:solidFill>
                <a:latin typeface="Calibri"/>
                <a:cs typeface="Calibri"/>
              </a:rPr>
              <a:t>einfallen</a:t>
            </a:r>
            <a:r>
              <a:rPr lang="en-US" sz="1800">
                <a:solidFill>
                  <a:srgbClr val="000000"/>
                </a:solidFill>
                <a:latin typeface="Calibri"/>
                <a:cs typeface="Calibri"/>
              </a:rPr>
              <a:t>.</a:t>
            </a:r>
          </a:p>
          <a:p>
            <a:endParaRPr lang="en-US" sz="1800">
              <a:solidFill>
                <a:srgbClr val="000000"/>
              </a:solidFill>
              <a:latin typeface="Calibri"/>
              <a:cs typeface="Calibri"/>
            </a:endParaRPr>
          </a:p>
          <a:p>
            <a:r>
              <a:rPr lang="en-US" sz="1800" err="1">
                <a:solidFill>
                  <a:srgbClr val="000000"/>
                </a:solidFill>
                <a:latin typeface="Calibri"/>
                <a:cs typeface="Calibri"/>
              </a:rPr>
              <a:t>Beispiele</a:t>
            </a:r>
            <a:r>
              <a:rPr lang="en-US" sz="1800">
                <a:solidFill>
                  <a:srgbClr val="000000"/>
                </a:solidFill>
                <a:latin typeface="Calibri"/>
                <a:cs typeface="Calibri"/>
              </a:rPr>
              <a:t>:</a:t>
            </a:r>
          </a:p>
          <a:p>
            <a:pPr algn="l">
              <a:buFont typeface="Arial" panose="020B0604020202020204" pitchFamily="34" charset="0"/>
              <a:buChar char="•"/>
            </a:pPr>
            <a:r>
              <a:rPr lang="en-US" sz="1800" b="0" i="0" u="none" strike="noStrike">
                <a:solidFill>
                  <a:srgbClr val="000000"/>
                </a:solidFill>
                <a:effectLst/>
                <a:latin typeface="Calibri"/>
                <a:cs typeface="Calibri"/>
              </a:rPr>
              <a:t>ML</a:t>
            </a:r>
            <a:r>
              <a:rPr lang="en-US" sz="1800" b="0" i="0">
                <a:solidFill>
                  <a:srgbClr val="000000"/>
                </a:solidFill>
                <a:effectLst/>
                <a:latin typeface="Calibri"/>
                <a:cs typeface="Calibri"/>
              </a:rPr>
              <a:t>​</a:t>
            </a:r>
            <a:endParaRPr lang="en-US" b="0" i="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err="1">
                <a:solidFill>
                  <a:srgbClr val="000000"/>
                </a:solidFill>
                <a:effectLst/>
                <a:latin typeface="Calibri"/>
                <a:cs typeface="Calibri"/>
              </a:rPr>
              <a:t>ChatGPT</a:t>
            </a:r>
            <a:r>
              <a:rPr lang="en-US" sz="1800" b="0" i="0">
                <a:solidFill>
                  <a:srgbClr val="000000"/>
                </a:solidFill>
                <a:effectLst/>
                <a:latin typeface="Calibri"/>
                <a:cs typeface="Calibri"/>
              </a:rPr>
              <a:t>​</a:t>
            </a:r>
            <a:endParaRPr lang="en-US" b="0" i="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a:solidFill>
                  <a:srgbClr val="000000"/>
                </a:solidFill>
                <a:effectLst/>
                <a:latin typeface="Calibri"/>
                <a:cs typeface="Calibri"/>
              </a:rPr>
              <a:t>Deep Learning</a:t>
            </a:r>
            <a:r>
              <a:rPr lang="en-US" sz="1800" b="0" i="0">
                <a:solidFill>
                  <a:srgbClr val="000000"/>
                </a:solidFill>
                <a:effectLst/>
                <a:latin typeface="Calibri"/>
                <a:cs typeface="Calibri"/>
              </a:rPr>
              <a:t>​</a:t>
            </a:r>
            <a:endParaRPr lang="en-US" b="0" i="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err="1">
                <a:solidFill>
                  <a:srgbClr val="000000"/>
                </a:solidFill>
                <a:effectLst/>
                <a:latin typeface="Calibri"/>
                <a:cs typeface="Calibri"/>
              </a:rPr>
              <a:t>Neuronale</a:t>
            </a:r>
            <a:r>
              <a:rPr lang="en-US" sz="1800" b="0" i="0" u="none" strike="noStrike">
                <a:solidFill>
                  <a:srgbClr val="000000"/>
                </a:solidFill>
                <a:effectLst/>
                <a:latin typeface="Calibri"/>
                <a:cs typeface="Calibri"/>
              </a:rPr>
              <a:t> </a:t>
            </a:r>
            <a:r>
              <a:rPr lang="en-US" sz="1800" b="0" i="0" u="none" strike="noStrike" err="1">
                <a:solidFill>
                  <a:srgbClr val="000000"/>
                </a:solidFill>
                <a:effectLst/>
                <a:latin typeface="Calibri"/>
                <a:cs typeface="Calibri"/>
              </a:rPr>
              <a:t>Netze</a:t>
            </a:r>
            <a:r>
              <a:rPr lang="en-US" sz="1800" b="0" i="0">
                <a:solidFill>
                  <a:srgbClr val="000000"/>
                </a:solidFill>
                <a:effectLst/>
                <a:latin typeface="Calibri"/>
                <a:cs typeface="Calibri"/>
              </a:rPr>
              <a:t>​</a:t>
            </a:r>
            <a:endParaRPr lang="en-US" b="0" i="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a:solidFill>
                  <a:srgbClr val="000000"/>
                </a:solidFill>
                <a:effectLst/>
                <a:latin typeface="Calibri"/>
                <a:cs typeface="Calibri"/>
              </a:rPr>
              <a:t>…</a:t>
            </a:r>
            <a:r>
              <a:rPr lang="en-US" sz="1800" b="0" i="0">
                <a:solidFill>
                  <a:srgbClr val="000000"/>
                </a:solidFill>
                <a:effectLst/>
                <a:latin typeface="Calibri"/>
                <a:cs typeface="Calibri"/>
              </a:rPr>
              <a:t>​</a:t>
            </a:r>
            <a:endParaRPr lang="en-US" b="0" i="0">
              <a:solidFill>
                <a:srgbClr val="000000"/>
              </a:solidFill>
              <a:effectLst/>
              <a:latin typeface="Calibri"/>
              <a:cs typeface="Calibri"/>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fontAlgn="base"/>
            <a:r>
              <a:rPr lang="en-US" sz="1800" b="0" i="0" u="none" strike="noStrike" err="1">
                <a:solidFill>
                  <a:srgbClr val="000000"/>
                </a:solidFill>
                <a:effectLst/>
                <a:latin typeface="Calibri"/>
                <a:cs typeface="Calibri"/>
              </a:rPr>
              <a:t>Begriffe</a:t>
            </a:r>
            <a:r>
              <a:rPr lang="en-US" sz="1800" b="0" i="0" u="none" strike="noStrike">
                <a:solidFill>
                  <a:srgbClr val="000000"/>
                </a:solidFill>
                <a:effectLst/>
                <a:latin typeface="Calibri"/>
                <a:cs typeface="Calibri"/>
              </a:rPr>
              <a:t> </a:t>
            </a:r>
            <a:r>
              <a:rPr lang="en-US" sz="1800" b="0" i="0" u="none" strike="noStrike" err="1">
                <a:solidFill>
                  <a:srgbClr val="000000"/>
                </a:solidFill>
                <a:effectLst/>
                <a:latin typeface="Calibri"/>
                <a:cs typeface="Calibri"/>
              </a:rPr>
              <a:t>werden</a:t>
            </a:r>
            <a:r>
              <a:rPr lang="en-US" sz="1800" b="0" i="0" u="none" strike="noStrike">
                <a:solidFill>
                  <a:srgbClr val="000000"/>
                </a:solidFill>
                <a:effectLst/>
                <a:latin typeface="Calibri"/>
                <a:cs typeface="Calibri"/>
              </a:rPr>
              <a:t> </a:t>
            </a:r>
            <a:r>
              <a:rPr lang="en-US" sz="1800" b="0" i="0" u="none" strike="noStrike" err="1">
                <a:solidFill>
                  <a:srgbClr val="000000"/>
                </a:solidFill>
                <a:effectLst/>
                <a:latin typeface="Calibri"/>
                <a:cs typeface="Calibri"/>
              </a:rPr>
              <a:t>während</a:t>
            </a:r>
            <a:r>
              <a:rPr lang="en-US" sz="1800" b="0" i="0" u="none" strike="noStrike">
                <a:solidFill>
                  <a:srgbClr val="000000"/>
                </a:solidFill>
                <a:effectLst/>
                <a:latin typeface="Calibri"/>
                <a:cs typeface="Calibri"/>
              </a:rPr>
              <a:t> der </a:t>
            </a:r>
            <a:r>
              <a:rPr lang="en-US" sz="1800" b="0" i="0" u="none" strike="noStrike" err="1">
                <a:solidFill>
                  <a:srgbClr val="000000"/>
                </a:solidFill>
                <a:effectLst/>
                <a:latin typeface="Calibri"/>
                <a:cs typeface="Calibri"/>
              </a:rPr>
              <a:t>Vorlesung</a:t>
            </a:r>
            <a:r>
              <a:rPr lang="en-US" sz="1800" b="0" i="0" u="none" strike="noStrike">
                <a:solidFill>
                  <a:srgbClr val="000000"/>
                </a:solidFill>
                <a:effectLst/>
                <a:latin typeface="Calibri"/>
                <a:cs typeface="Calibri"/>
              </a:rPr>
              <a:t> </a:t>
            </a:r>
            <a:r>
              <a:rPr lang="en-US" sz="1800" err="1">
                <a:solidFill>
                  <a:srgbClr val="000000"/>
                </a:solidFill>
                <a:latin typeface="Calibri"/>
                <a:cs typeface="Calibri"/>
              </a:rPr>
              <a:t>oder</a:t>
            </a:r>
            <a:r>
              <a:rPr lang="en-US" sz="1800">
                <a:solidFill>
                  <a:srgbClr val="000000"/>
                </a:solidFill>
                <a:latin typeface="Calibri"/>
                <a:cs typeface="Calibri"/>
              </a:rPr>
              <a:t> am Ende </a:t>
            </a:r>
            <a:r>
              <a:rPr lang="en-US" sz="1800" err="1">
                <a:solidFill>
                  <a:srgbClr val="000000"/>
                </a:solidFill>
                <a:latin typeface="Calibri"/>
                <a:cs typeface="Calibri"/>
              </a:rPr>
              <a:t>geklärt</a:t>
            </a:r>
            <a:endParaRPr lang="en-US" b="0" i="0" err="1">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3820161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finden wir heraus, was der Output für 10 ist?</a:t>
            </a:r>
          </a:p>
          <a:p>
            <a:pPr marL="171450" indent="-171450">
              <a:buFontTx/>
              <a:buChar char="-"/>
            </a:pPr>
            <a:r>
              <a:rPr lang="de-DE"/>
              <a:t>Hier ist das Beispiel sehr einfach, in der Realität natürlich viel komplexer</a:t>
            </a:r>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2921957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im Video: gegebene Outputs/Lösungen nutzen, um die gesuchte Funktion zu finden</a:t>
            </a:r>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74595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Durch die gegebenen Lösungen/Outputs können wir vermuten, dass die gesuchte Funktion </a:t>
            </a:r>
            <a:r>
              <a:rPr lang="de-DE" b="1"/>
              <a:t>x</a:t>
            </a:r>
            <a:r>
              <a:rPr lang="de-DE" b="1" baseline="30000"/>
              <a:t>2</a:t>
            </a:r>
            <a:r>
              <a:rPr lang="de-DE"/>
              <a:t> ist</a:t>
            </a:r>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3394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Diese Annäherung können wir nutzen, um eine Vorhersage für unbekannte Inputs zu machen</a:t>
            </a:r>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2759637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Achtung!!! Funktionsannäherung muss nicht stimmen!!!</a:t>
            </a:r>
          </a:p>
          <a:p>
            <a:pPr marL="171450" indent="-171450">
              <a:buFontTx/>
              <a:buChar char="-"/>
            </a:pPr>
            <a:r>
              <a:rPr lang="de-DE"/>
              <a:t>Es ist eben nur eine Annäherung</a:t>
            </a:r>
          </a:p>
          <a:p>
            <a:pPr marL="171450" indent="-171450">
              <a:buFontTx/>
              <a:buChar char="-"/>
            </a:pPr>
            <a:r>
              <a:rPr lang="de-DE"/>
              <a:t>Die zugrunde liegende Funktion kann anders sein</a:t>
            </a:r>
          </a:p>
          <a:p>
            <a:pPr marL="171450" indent="-171450">
              <a:buFontTx/>
              <a:buChar char="-"/>
            </a:pPr>
            <a:r>
              <a:rPr lang="de-DE"/>
              <a:t>Output wird auch Label genannt</a:t>
            </a:r>
          </a:p>
          <a:p>
            <a:pPr marL="171450" indent="-171450">
              <a:buFontTx/>
              <a:buChar char="-"/>
            </a:pPr>
            <a:r>
              <a:rPr lang="de-DE"/>
              <a:t>Regression</a:t>
            </a:r>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3203161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 der Anwendung macht das Modell Vorhersagen für (unbekannte) Inputs mit der angenäherten Funktion</a:t>
            </a:r>
          </a:p>
          <a:p>
            <a:pPr marL="171450" indent="-171450">
              <a:buFontTx/>
              <a:buChar char="-"/>
            </a:pPr>
            <a:r>
              <a:rPr lang="de-DE" b="0" i="0">
                <a:solidFill>
                  <a:srgbClr val="D1D5DB"/>
                </a:solidFill>
                <a:effectLst/>
                <a:latin typeface="Söhne"/>
              </a:rPr>
              <a:t>Klassifizierung</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2813480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Video nur bis 3:10 schauen</a:t>
            </a:r>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3960194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Die Gruppierung/Beschreibung ist uns nicht bekannt. Manchmal kann sie auch nicht aus dem Modell extrahiert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3421908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Beispiel: Kind soll Blöcke gruppieren</a:t>
            </a:r>
          </a:p>
          <a:p>
            <a:pPr marL="171450" indent="-171450">
              <a:buFontTx/>
              <a:buChar char="-"/>
            </a:pPr>
            <a:r>
              <a:rPr lang="de-DE"/>
              <a:t>Welche Ausgaben werden gemacht, wenn die KI keine Labels bekommt? </a:t>
            </a:r>
          </a:p>
          <a:p>
            <a:pPr marL="628650" lvl="1" indent="-171450">
              <a:buFontTx/>
              <a:buChar char="-"/>
            </a:pPr>
            <a:r>
              <a:rPr lang="de-DE"/>
              <a:t>Verschiedene Möglichkeiten</a:t>
            </a:r>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2859429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5</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244900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Kurz Reinforcement Learning</a:t>
            </a:r>
          </a:p>
          <a:p>
            <a:pPr marL="171450" indent="-171450">
              <a:buFontTx/>
              <a:buChar char="-"/>
            </a:pPr>
            <a:r>
              <a:rPr lang="de-DE"/>
              <a:t>Wird nicht weiter behandelt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410116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r>
              <a:rPr lang="de-DE"/>
              <a:t>https://www.youtube.com/watch?v=qv6UVOQ0F44</a:t>
            </a:r>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416332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Aufgabe: Welche Funktion passt am besten zu den Daten? -&gt; Funktionsannäherung -&gt; </a:t>
            </a:r>
            <a:r>
              <a:rPr lang="de-DE" err="1"/>
              <a:t>supervised</a:t>
            </a:r>
            <a:r>
              <a:rPr lang="de-DE"/>
              <a:t> </a:t>
            </a:r>
            <a:r>
              <a:rPr lang="de-DE" err="1"/>
              <a:t>learning</a:t>
            </a:r>
            <a:endParaRPr lang="de-DE"/>
          </a:p>
          <a:p>
            <a:pPr marL="628650" lvl="1" indent="-171450">
              <a:buFontTx/>
              <a:buChar char="-"/>
            </a:pPr>
            <a:r>
              <a:rPr lang="de-DE"/>
              <a:t>Wie Beispiel mit x zum Quadrat</a:t>
            </a:r>
          </a:p>
          <a:p>
            <a:pPr marL="171450" indent="-171450">
              <a:buFontTx/>
              <a:buChar char="-"/>
            </a:pPr>
            <a:r>
              <a:rPr lang="de-DE"/>
              <a:t>Irgendwelche Messwerte, die nach x time abgelesen/gemessen wurden</a:t>
            </a:r>
          </a:p>
          <a:p>
            <a:pPr marL="171450" indent="-171450">
              <a:buFontTx/>
              <a:buChar char="-"/>
            </a:pPr>
            <a:r>
              <a:rPr lang="de-DE"/>
              <a:t>Schüler fragen:</a:t>
            </a:r>
          </a:p>
          <a:p>
            <a:pPr marL="628650" lvl="1"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Wieso ist </a:t>
            </a:r>
            <a:r>
              <a:rPr lang="de-DE" err="1"/>
              <a:t>under</a:t>
            </a:r>
            <a:r>
              <a:rPr lang="de-DE"/>
              <a:t>- und </a:t>
            </a:r>
            <a:r>
              <a:rPr lang="de-DE" err="1"/>
              <a:t>overfitting</a:t>
            </a:r>
            <a:r>
              <a:rPr lang="de-DE"/>
              <a:t> nicht gut?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2527062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t>Keine guten Vorhersagen für neue Daten</a:t>
            </a:r>
          </a:p>
          <a:p>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1779689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lvl="1" indent="-171450">
              <a:buFontTx/>
              <a:buChar char="-"/>
            </a:pPr>
            <a:r>
              <a:rPr lang="de-DE"/>
              <a:t>Keine guten Vorhersagen für neue Daten</a:t>
            </a:r>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1420156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33</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35</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2377289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37</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40</a:t>
            </a:fld>
            <a:endParaRPr lang="de-DE"/>
          </a:p>
        </p:txBody>
      </p:sp>
    </p:spTree>
    <p:extLst>
      <p:ext uri="{BB962C8B-B14F-4D97-AF65-F5344CB8AC3E}">
        <p14:creationId xmlns:p14="http://schemas.microsoft.com/office/powerpoint/2010/main" val="258843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indent="-171450">
              <a:buFontTx/>
              <a:buChar char="-"/>
            </a:pPr>
            <a:r>
              <a:rPr lang="de-DE"/>
              <a:t>Video von IBM Watson?</a:t>
            </a:r>
          </a:p>
          <a:p>
            <a:pPr marL="171450" indent="-171450">
              <a:buFontTx/>
              <a:buChar char="-"/>
            </a:pPr>
            <a:endParaRPr lang="de-DE"/>
          </a:p>
          <a:p>
            <a:pPr marL="171450" indent="-171450">
              <a:buFontTx/>
              <a:buChar char="-"/>
            </a:pPr>
            <a:r>
              <a:rPr lang="de-DE"/>
              <a:t>Erster erfolgreicher, akzeptierte PC</a:t>
            </a:r>
          </a:p>
        </p:txBody>
      </p:sp>
      <p:sp>
        <p:nvSpPr>
          <p:cNvPr id="4" name="Foliennummernplatzhalter 3"/>
          <p:cNvSpPr>
            <a:spLocks noGrp="1"/>
          </p:cNvSpPr>
          <p:nvPr>
            <p:ph type="sldNum" sz="quarter" idx="5"/>
          </p:nvPr>
        </p:nvSpPr>
        <p:spPr/>
        <p:txBody>
          <a:bodyPr/>
          <a:lstStyle/>
          <a:p>
            <a:fld id="{6C0F03CB-9ED1-4835-B01A-EE77F2B02BD5}" type="slidenum">
              <a:rPr lang="de-DE" smtClean="0"/>
              <a:t>41</a:t>
            </a:fld>
            <a:endParaRPr lang="de-DE"/>
          </a:p>
        </p:txBody>
      </p:sp>
    </p:spTree>
    <p:extLst>
      <p:ext uri="{BB962C8B-B14F-4D97-AF65-F5344CB8AC3E}">
        <p14:creationId xmlns:p14="http://schemas.microsoft.com/office/powerpoint/2010/main" val="874677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Bevor überwachtes/unüberwachtes/bestärkendes Lernen verstanden werden kann, muss der Unterschied zwischen Training und Inferenz geklärt werden</a:t>
            </a:r>
          </a:p>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42</a:t>
            </a:fld>
            <a:endParaRPr lang="de-DE"/>
          </a:p>
        </p:txBody>
      </p:sp>
    </p:spTree>
    <p:extLst>
      <p:ext uri="{BB962C8B-B14F-4D97-AF65-F5344CB8AC3E}">
        <p14:creationId xmlns:p14="http://schemas.microsoft.com/office/powerpoint/2010/main" val="3483793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b="0" i="0">
              <a:solidFill>
                <a:srgbClr val="D1D5DB"/>
              </a:solidFill>
              <a:effectLst/>
              <a:latin typeface="Söhne"/>
            </a:endParaRPr>
          </a:p>
          <a:p>
            <a:pPr marL="171450" indent="-171450">
              <a:buFontTx/>
              <a:buChar char="-"/>
            </a:pPr>
            <a:r>
              <a:rPr lang="de-DE" b="0" i="0">
                <a:solidFill>
                  <a:srgbClr val="D1D5DB"/>
                </a:solidFill>
                <a:effectLst/>
                <a:latin typeface="Söhne"/>
              </a:rPr>
              <a:t>Definierte „Lösung“</a:t>
            </a:r>
          </a:p>
          <a:p>
            <a:pPr marL="171450" indent="-171450">
              <a:buFontTx/>
              <a:buChar char="-"/>
            </a:pPr>
            <a:r>
              <a:rPr lang="de-DE" b="0" i="0">
                <a:solidFill>
                  <a:srgbClr val="D1D5DB"/>
                </a:solidFill>
                <a:effectLst/>
                <a:latin typeface="Söhne"/>
              </a:rPr>
              <a:t>Daten sind gelabelt</a:t>
            </a:r>
          </a:p>
          <a:p>
            <a:pPr marL="171450" indent="-171450">
              <a:buFontTx/>
              <a:buChar char="-"/>
            </a:pPr>
            <a:r>
              <a:rPr lang="de-DE" b="0" i="0">
                <a:solidFill>
                  <a:srgbClr val="D1D5DB"/>
                </a:solidFill>
                <a:effectLst/>
                <a:latin typeface="Söhne"/>
              </a:rPr>
              <a:t>Durch das Training kommt die angenäherte Funktion immer näher an die zugrunde liegende Funktion (im Idealfall)</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43</a:t>
            </a:fld>
            <a:endParaRPr lang="de-DE"/>
          </a:p>
        </p:txBody>
      </p:sp>
    </p:spTree>
    <p:extLst>
      <p:ext uri="{BB962C8B-B14F-4D97-AF65-F5344CB8AC3E}">
        <p14:creationId xmlns:p14="http://schemas.microsoft.com/office/powerpoint/2010/main" val="1190733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44</a:t>
            </a:fld>
            <a:endParaRPr lang="de-DE"/>
          </a:p>
        </p:txBody>
      </p:sp>
    </p:spTree>
    <p:extLst>
      <p:ext uri="{BB962C8B-B14F-4D97-AF65-F5344CB8AC3E}">
        <p14:creationId xmlns:p14="http://schemas.microsoft.com/office/powerpoint/2010/main" val="1909917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45</a:t>
            </a:fld>
            <a:endParaRPr lang="de-DE"/>
          </a:p>
        </p:txBody>
      </p:sp>
    </p:spTree>
    <p:extLst>
      <p:ext uri="{BB962C8B-B14F-4D97-AF65-F5344CB8AC3E}">
        <p14:creationId xmlns:p14="http://schemas.microsoft.com/office/powerpoint/2010/main" val="2963308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46</a:t>
            </a:fld>
            <a:endParaRPr lang="de-DE"/>
          </a:p>
        </p:txBody>
      </p:sp>
    </p:spTree>
    <p:extLst>
      <p:ext uri="{BB962C8B-B14F-4D97-AF65-F5344CB8AC3E}">
        <p14:creationId xmlns:p14="http://schemas.microsoft.com/office/powerpoint/2010/main" val="1113941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47</a:t>
            </a:fld>
            <a:endParaRPr lang="de-DE"/>
          </a:p>
        </p:txBody>
      </p:sp>
    </p:spTree>
    <p:extLst>
      <p:ext uri="{BB962C8B-B14F-4D97-AF65-F5344CB8AC3E}">
        <p14:creationId xmlns:p14="http://schemas.microsoft.com/office/powerpoint/2010/main" val="3940384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indent="-171450">
              <a:buFontTx/>
              <a:buChar char="-"/>
            </a:pPr>
            <a:r>
              <a:rPr lang="de-DE"/>
              <a:t>Video von IBM Watson?</a:t>
            </a:r>
          </a:p>
          <a:p>
            <a:pPr marL="171450" indent="-171450">
              <a:buFontTx/>
              <a:buChar char="-"/>
            </a:pPr>
            <a:endParaRPr lang="de-DE"/>
          </a:p>
          <a:p>
            <a:pPr marL="171450" indent="-171450">
              <a:buFontTx/>
              <a:buChar char="-"/>
            </a:pPr>
            <a:r>
              <a:rPr lang="de-DE"/>
              <a:t>Erster erfolgreicher, akzeptierte PC</a:t>
            </a:r>
          </a:p>
          <a:p>
            <a:pPr marL="171450" indent="-171450">
              <a:buFontTx/>
              <a:buChar char="-"/>
            </a:pPr>
            <a:endParaRPr lang="de-DE"/>
          </a:p>
          <a:p>
            <a:pPr marL="171450" indent="-171450">
              <a:buFontTx/>
              <a:buChar char="-"/>
            </a:pPr>
            <a:endParaRPr lang="de-DE"/>
          </a:p>
          <a:p>
            <a:pPr marL="171450" indent="-171450">
              <a:buFontTx/>
              <a:buChar char="-"/>
            </a:pPr>
            <a:r>
              <a:rPr lang="de-DE"/>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9</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13</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Bevor überwachtes/unüberwachtes/bestärkendes Lernen verstanden werden kann, muss der Unterschied zwischen Training und Inferenz geklärt werden</a:t>
            </a:r>
          </a:p>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14</a:t>
            </a:fld>
            <a:endParaRPr lang="de-DE"/>
          </a:p>
        </p:txBody>
      </p:sp>
    </p:spTree>
    <p:extLst>
      <p:ext uri="{BB962C8B-B14F-4D97-AF65-F5344CB8AC3E}">
        <p14:creationId xmlns:p14="http://schemas.microsoft.com/office/powerpoint/2010/main" val="2726220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TODO</a:t>
            </a:r>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413344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31.08.2023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31.08.2023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a:t>
            </a:fld>
            <a:endParaRPr lang="de-DE"/>
          </a:p>
        </p:txBody>
      </p:sp>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31.08.2023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31.08.2023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a:t>
            </a:fld>
            <a:endParaRPr lang="de-DE"/>
          </a:p>
        </p:txBody>
      </p:sp>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31.08.2023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31.08.2023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31.08.2023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31.08.2023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31.08.2023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31.08.2023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31.08.2023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31.08.2023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31.08.2023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6.png"/><Relationship Id="rId3" Type="http://schemas.microsoft.com/office/2007/relationships/media" Target="../media/media2.mp4"/><Relationship Id="rId7" Type="http://schemas.openxmlformats.org/officeDocument/2006/relationships/image" Target="../media/image20.jpeg"/><Relationship Id="rId12" Type="http://schemas.microsoft.com/office/2007/relationships/diagramDrawing" Target="../diagrams/drawing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openxmlformats.org/officeDocument/2006/relationships/diagramColors" Target="../diagrams/colors4.xml"/><Relationship Id="rId5" Type="http://schemas.openxmlformats.org/officeDocument/2006/relationships/slideLayout" Target="../slideLayouts/slideLayout6.xml"/><Relationship Id="rId10" Type="http://schemas.openxmlformats.org/officeDocument/2006/relationships/diagramQuickStyle" Target="../diagrams/quickStyle4.xml"/><Relationship Id="rId4" Type="http://schemas.openxmlformats.org/officeDocument/2006/relationships/video" Target="../media/media2.mp4"/><Relationship Id="rId9" Type="http://schemas.openxmlformats.org/officeDocument/2006/relationships/diagramLayout" Target="../diagrams/layout4.xml"/><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ideo" Target="https://www.youtube.com/embed/Ki2iHgKxRBo?list=PLAwxTw4SYaPl0N6-e1GvyLp5-MUMUjOKo" TargetMode="Externa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2.sv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ideo" Target="https://www.youtube.com/embed/1qtfILYSDJY?list=PLAwxTw4SYaPl0N6-e1GvyLp5-MUMUjOKo" TargetMode="Externa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2.sv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31.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20.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61.sv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32.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ideo" Target="https://www.youtube.com/embed/kopoLzvh5jY?feature=oembed" TargetMode="External"/><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32.sv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76.jpeg"/></Relationships>
</file>

<file path=ppt/slides/_rels/slide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0.pn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image" Target="../media/image23.png"/><Relationship Id="rId7" Type="http://schemas.openxmlformats.org/officeDocument/2006/relationships/image" Target="../media/image22.png"/><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32.xml"/><Relationship Id="rId16" Type="http://schemas.openxmlformats.org/officeDocument/2006/relationships/diagramColors" Target="../diagrams/colors9.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diagramColors" Target="../diagrams/colors8.xml"/><Relationship Id="rId5" Type="http://schemas.openxmlformats.org/officeDocument/2006/relationships/image" Target="../media/image20.jpeg"/><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image" Target="../media/image24.jpeg"/><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4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2.svg"/><Relationship Id="rId9"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2.svg"/><Relationship Id="rId9" Type="http://schemas.openxmlformats.org/officeDocument/2006/relationships/image" Target="../media/image38.png"/></Relationships>
</file>

<file path=ppt/slides/_rels/slide4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2.svg"/><Relationship Id="rId9"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6.png"/><Relationship Id="rId3" Type="http://schemas.openxmlformats.org/officeDocument/2006/relationships/image" Target="../media/image31.png"/><Relationship Id="rId7" Type="http://schemas.openxmlformats.org/officeDocument/2006/relationships/image" Target="../media/image46.png"/><Relationship Id="rId12" Type="http://schemas.openxmlformats.org/officeDocument/2006/relationships/image" Target="../media/image53.svg"/><Relationship Id="rId2" Type="http://schemas.openxmlformats.org/officeDocument/2006/relationships/notesSlide" Target="../notesSlides/notesSlide37.xml"/><Relationship Id="rId16" Type="http://schemas.openxmlformats.org/officeDocument/2006/relationships/image" Target="../media/image59.svg"/><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52.png"/><Relationship Id="rId5" Type="http://schemas.openxmlformats.org/officeDocument/2006/relationships/image" Target="../media/image44.png"/><Relationship Id="rId15" Type="http://schemas.openxmlformats.org/officeDocument/2006/relationships/image" Target="../media/image58.png"/><Relationship Id="rId10" Type="http://schemas.openxmlformats.org/officeDocument/2006/relationships/image" Target="../media/image51.svg"/><Relationship Id="rId4" Type="http://schemas.openxmlformats.org/officeDocument/2006/relationships/image" Target="../media/image32.svg"/><Relationship Id="rId9" Type="http://schemas.openxmlformats.org/officeDocument/2006/relationships/image" Target="../media/image50.png"/><Relationship Id="rId14" Type="http://schemas.openxmlformats.org/officeDocument/2006/relationships/image" Target="../media/image57.svg"/></Relationships>
</file>

<file path=ppt/slides/_rels/slide4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31.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38.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61.sv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32.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1.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2.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3.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4.jpe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a:t>Einführung in die Künstliche Intelligenz</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p:spPr>
      </p:pic>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7">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2361741" cy="338554"/>
          </a:xfrm>
          <a:prstGeom prst="rect">
            <a:avLst/>
          </a:prstGeom>
          <a:noFill/>
        </p:spPr>
        <p:txBody>
          <a:bodyPr wrap="square" rtlCol="0">
            <a:spAutoFit/>
          </a:bodyPr>
          <a:lstStyle/>
          <a:p>
            <a:r>
              <a:rPr lang="de-DE" sz="800">
                <a:solidFill>
                  <a:schemeClr val="tx1">
                    <a:lumMod val="50000"/>
                    <a:lumOff val="50000"/>
                  </a:schemeClr>
                </a:solidFill>
              </a:rPr>
              <a:t>https://www.pexels.com/de-de/foto/licht-weltraum-dunkel-sonne-16027824/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a:t>Geschichte</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191858736"/>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215444"/>
          </a:xfrm>
          <a:prstGeom prst="rect">
            <a:avLst/>
          </a:prstGeom>
          <a:noFill/>
        </p:spPr>
        <p:txBody>
          <a:bodyPr wrap="square" rtlCol="0">
            <a:spAutoFit/>
          </a:bodyPr>
          <a:lstStyle/>
          <a:p>
            <a:r>
              <a:rPr lang="de-DE" sz="800">
                <a:solidFill>
                  <a:schemeClr val="tx1">
                    <a:lumMod val="50000"/>
                    <a:lumOff val="50000"/>
                  </a:schemeClr>
                </a:solidFill>
              </a:rPr>
              <a:t>https://github.com/iperov/DeepFaceLive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896954" y="2341006"/>
            <a:ext cx="6396504" cy="3589229"/>
          </a:xfrm>
        </p:spPr>
      </p:pic>
    </p:spTree>
    <p:extLst>
      <p:ext uri="{BB962C8B-B14F-4D97-AF65-F5344CB8AC3E}">
        <p14:creationId xmlns:p14="http://schemas.microsoft.com/office/powerpoint/2010/main" val="3913319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13</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p:txBody>
          <a:bodyPr anchor="t">
            <a:normAutofit/>
          </a:bodyPr>
          <a:lstStyle/>
          <a:p>
            <a:r>
              <a:rPr lang="de-DE"/>
              <a:t>KI vs. ML VS. DL</a:t>
            </a:r>
            <a:br>
              <a:rPr lang="de-DE"/>
            </a:br>
            <a:r>
              <a:rPr lang="de-DE"/>
              <a:t>TODO Beispiele?</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p:txBody>
          <a:bodyPr/>
          <a:lstStyle/>
          <a:p>
            <a:endParaRPr lang="en-US"/>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2889424440"/>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Pfeil: nach rechts 4">
            <a:extLst>
              <a:ext uri="{FF2B5EF4-FFF2-40B4-BE49-F238E27FC236}">
                <a16:creationId xmlns:a16="http://schemas.microsoft.com/office/drawing/2014/main" id="{E8653F41-EAC7-33A3-289F-06760D8524DE}"/>
              </a:ext>
            </a:extLst>
          </p:cNvPr>
          <p:cNvSpPr/>
          <p:nvPr/>
        </p:nvSpPr>
        <p:spPr>
          <a:xfrm>
            <a:off x="3089522" y="2772258"/>
            <a:ext cx="2101694"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6C70357-6BDD-EBF6-B0B2-7EAC97D241B2}"/>
              </a:ext>
            </a:extLst>
          </p:cNvPr>
          <p:cNvSpPr txBox="1"/>
          <p:nvPr/>
        </p:nvSpPr>
        <p:spPr>
          <a:xfrm>
            <a:off x="8711584" y="3402257"/>
            <a:ext cx="2953323" cy="923330"/>
          </a:xfrm>
          <a:prstGeom prst="rect">
            <a:avLst/>
          </a:prstGeom>
          <a:noFill/>
          <a:ln w="28575">
            <a:solidFill>
              <a:srgbClr val="667EC0"/>
            </a:solidFill>
          </a:ln>
        </p:spPr>
        <p:txBody>
          <a:bodyPr wrap="square" rtlCol="0">
            <a:spAutoFit/>
          </a:bodyPr>
          <a:lstStyle/>
          <a:p>
            <a:pPr marL="285750" indent="-285750">
              <a:buFont typeface="Arial" panose="020B0604020202020204" pitchFamily="34" charset="0"/>
              <a:buChar char="•"/>
            </a:pPr>
            <a:r>
              <a:rPr lang="de-DE" err="1"/>
              <a:t>Supervised</a:t>
            </a:r>
            <a:r>
              <a:rPr lang="de-DE"/>
              <a:t> Learning</a:t>
            </a:r>
          </a:p>
          <a:p>
            <a:pPr marL="285750" indent="-285750">
              <a:buFont typeface="Arial" panose="020B0604020202020204" pitchFamily="34" charset="0"/>
              <a:buChar char="•"/>
            </a:pPr>
            <a:r>
              <a:rPr lang="de-DE" err="1"/>
              <a:t>Unsupervised</a:t>
            </a:r>
            <a:r>
              <a:rPr lang="de-DE"/>
              <a:t> Learning</a:t>
            </a:r>
          </a:p>
          <a:p>
            <a:pPr marL="285750" indent="-285750">
              <a:buFont typeface="Arial" panose="020B0604020202020204" pitchFamily="34" charset="0"/>
              <a:buChar char="•"/>
            </a:pPr>
            <a:r>
              <a:rPr lang="de-DE"/>
              <a:t>Reinforcement Learning</a:t>
            </a:r>
          </a:p>
        </p:txBody>
      </p:sp>
      <p:pic>
        <p:nvPicPr>
          <p:cNvPr id="12" name="Grafik 11">
            <a:extLst>
              <a:ext uri="{FF2B5EF4-FFF2-40B4-BE49-F238E27FC236}">
                <a16:creationId xmlns:a16="http://schemas.microsoft.com/office/drawing/2014/main" id="{835BFF2F-96C2-F7B1-C20A-8F926E3BB6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5664" y="3921076"/>
            <a:ext cx="6266908" cy="3194894"/>
          </a:xfrm>
          <a:prstGeom prst="rect">
            <a:avLst/>
          </a:prstGeom>
        </p:spPr>
      </p:pic>
      <p:pic>
        <p:nvPicPr>
          <p:cNvPr id="14" name="Grafik 13">
            <a:extLst>
              <a:ext uri="{FF2B5EF4-FFF2-40B4-BE49-F238E27FC236}">
                <a16:creationId xmlns:a16="http://schemas.microsoft.com/office/drawing/2014/main" id="{212722A4-5400-DE8F-0A95-3A65E5D08E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2991" y="4785563"/>
            <a:ext cx="4605345" cy="2347823"/>
          </a:xfrm>
          <a:prstGeom prst="rect">
            <a:avLst/>
          </a:prstGeom>
        </p:spPr>
      </p:pic>
      <p:sp>
        <p:nvSpPr>
          <p:cNvPr id="15" name="Pfeil: nach rechts 14">
            <a:extLst>
              <a:ext uri="{FF2B5EF4-FFF2-40B4-BE49-F238E27FC236}">
                <a16:creationId xmlns:a16="http://schemas.microsoft.com/office/drawing/2014/main" id="{4DD84630-59F0-4E08-CD07-31452E05BE12}"/>
              </a:ext>
            </a:extLst>
          </p:cNvPr>
          <p:cNvSpPr/>
          <p:nvPr/>
        </p:nvSpPr>
        <p:spPr>
          <a:xfrm>
            <a:off x="3089522" y="3718812"/>
            <a:ext cx="2231013"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A7513582-2032-66C7-6F83-32C7C5F91ADF}"/>
              </a:ext>
            </a:extLst>
          </p:cNvPr>
          <p:cNvSpPr/>
          <p:nvPr/>
        </p:nvSpPr>
        <p:spPr>
          <a:xfrm rot="650951">
            <a:off x="2851689" y="5277940"/>
            <a:ext cx="1733018"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5118EB51-791D-434D-CC83-E0B8B224BEC0}"/>
              </a:ext>
            </a:extLst>
          </p:cNvPr>
          <p:cNvSpPr txBox="1"/>
          <p:nvPr/>
        </p:nvSpPr>
        <p:spPr>
          <a:xfrm>
            <a:off x="5349478" y="2783673"/>
            <a:ext cx="2844953" cy="369332"/>
          </a:xfrm>
          <a:prstGeom prst="rect">
            <a:avLst/>
          </a:prstGeom>
          <a:noFill/>
          <a:ln w="28575">
            <a:solidFill>
              <a:srgbClr val="667EC0"/>
            </a:solidFill>
          </a:ln>
        </p:spPr>
        <p:txBody>
          <a:bodyPr wrap="square" rtlCol="0">
            <a:spAutoFit/>
          </a:bodyPr>
          <a:lstStyle/>
          <a:p>
            <a:r>
              <a:rPr lang="de-DE"/>
              <a:t>Lösen von Problemen</a:t>
            </a:r>
          </a:p>
        </p:txBody>
      </p:sp>
      <p:sp>
        <p:nvSpPr>
          <p:cNvPr id="9" name="Textfeld 8">
            <a:extLst>
              <a:ext uri="{FF2B5EF4-FFF2-40B4-BE49-F238E27FC236}">
                <a16:creationId xmlns:a16="http://schemas.microsoft.com/office/drawing/2014/main" id="{0354B6B8-AA30-716A-36D5-DFACAAED04AD}"/>
              </a:ext>
            </a:extLst>
          </p:cNvPr>
          <p:cNvSpPr txBox="1"/>
          <p:nvPr/>
        </p:nvSpPr>
        <p:spPr>
          <a:xfrm>
            <a:off x="5349479" y="3718812"/>
            <a:ext cx="2188460" cy="646331"/>
          </a:xfrm>
          <a:prstGeom prst="rect">
            <a:avLst/>
          </a:prstGeom>
          <a:noFill/>
          <a:ln w="28575">
            <a:solidFill>
              <a:srgbClr val="667EC0"/>
            </a:solidFill>
          </a:ln>
        </p:spPr>
        <p:txBody>
          <a:bodyPr wrap="square" rtlCol="0">
            <a:spAutoFit/>
          </a:bodyPr>
          <a:lstStyle/>
          <a:p>
            <a:r>
              <a:rPr lang="de-DE"/>
              <a:t>Lernen anhand von Mustern</a:t>
            </a:r>
          </a:p>
        </p:txBody>
      </p:sp>
      <p:sp>
        <p:nvSpPr>
          <p:cNvPr id="10" name="Pfeil: nach rechts 9">
            <a:extLst>
              <a:ext uri="{FF2B5EF4-FFF2-40B4-BE49-F238E27FC236}">
                <a16:creationId xmlns:a16="http://schemas.microsoft.com/office/drawing/2014/main" id="{867B1901-983E-AE61-26F4-16D7899FD89D}"/>
              </a:ext>
            </a:extLst>
          </p:cNvPr>
          <p:cNvSpPr/>
          <p:nvPr/>
        </p:nvSpPr>
        <p:spPr>
          <a:xfrm>
            <a:off x="7625122" y="3704996"/>
            <a:ext cx="1050847"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51638E0B-1E09-77AD-0930-382C99CD557F}"/>
              </a:ext>
            </a:extLst>
          </p:cNvPr>
          <p:cNvSpPr/>
          <p:nvPr/>
        </p:nvSpPr>
        <p:spPr>
          <a:xfrm rot="359874">
            <a:off x="3088227" y="4650711"/>
            <a:ext cx="5582332"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4236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14</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Training + Anwendung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529" y="3704667"/>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5638563" y="1877176"/>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3106703"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7" name="Pfeil: nach rechts 26">
            <a:extLst>
              <a:ext uri="{FF2B5EF4-FFF2-40B4-BE49-F238E27FC236}">
                <a16:creationId xmlns:a16="http://schemas.microsoft.com/office/drawing/2014/main" id="{6198B37D-D4CE-A321-8576-A2EFCB958A3E}"/>
              </a:ext>
            </a:extLst>
          </p:cNvPr>
          <p:cNvSpPr/>
          <p:nvPr/>
        </p:nvSpPr>
        <p:spPr>
          <a:xfrm rot="5400000">
            <a:off x="9075332" y="2989920"/>
            <a:ext cx="646332" cy="302707"/>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8615084" y="5895791"/>
            <a:ext cx="1628284" cy="369332"/>
          </a:xfrm>
          <a:prstGeom prst="rect">
            <a:avLst/>
          </a:prstGeom>
          <a:noFill/>
        </p:spPr>
        <p:txBody>
          <a:bodyPr wrap="square" rtlCol="0">
            <a:spAutoFit/>
          </a:bodyPr>
          <a:lstStyle/>
          <a:p>
            <a:pPr algn="ctr"/>
            <a:r>
              <a:rPr lang="de-DE"/>
              <a:t>Vorhersage</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150715" y="5274602"/>
            <a:ext cx="629947" cy="26109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12DB54B5-7B94-5A2A-83B6-4E236C8AEE35}"/>
              </a:ext>
            </a:extLst>
          </p:cNvPr>
          <p:cNvSpPr txBox="1"/>
          <p:nvPr/>
        </p:nvSpPr>
        <p:spPr>
          <a:xfrm>
            <a:off x="2813952" y="2432094"/>
            <a:ext cx="1218025" cy="369332"/>
          </a:xfrm>
          <a:prstGeom prst="rect">
            <a:avLst/>
          </a:prstGeom>
          <a:noFill/>
        </p:spPr>
        <p:txBody>
          <a:bodyPr wrap="square" rtlCol="0">
            <a:spAutoFit/>
          </a:bodyPr>
          <a:lstStyle/>
          <a:p>
            <a:pPr algn="ctr"/>
            <a:r>
              <a:rPr lang="de-DE"/>
              <a:t>Daten</a:t>
            </a:r>
          </a:p>
        </p:txBody>
      </p:sp>
      <p:sp>
        <p:nvSpPr>
          <p:cNvPr id="31" name="Pfeil: nach rechts 30">
            <a:extLst>
              <a:ext uri="{FF2B5EF4-FFF2-40B4-BE49-F238E27FC236}">
                <a16:creationId xmlns:a16="http://schemas.microsoft.com/office/drawing/2014/main" id="{B67217E2-8849-0AD8-80A3-197A5993B206}"/>
              </a:ext>
            </a:extLst>
          </p:cNvPr>
          <p:cNvSpPr/>
          <p:nvPr/>
        </p:nvSpPr>
        <p:spPr>
          <a:xfrm rot="5400000">
            <a:off x="3122105"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385508DA-EB80-2805-BFA2-7496129CC64F}"/>
              </a:ext>
            </a:extLst>
          </p:cNvPr>
          <p:cNvSpPr txBox="1"/>
          <p:nvPr/>
        </p:nvSpPr>
        <p:spPr>
          <a:xfrm>
            <a:off x="2690549" y="5868340"/>
            <a:ext cx="1457906" cy="369332"/>
          </a:xfrm>
          <a:prstGeom prst="rect">
            <a:avLst/>
          </a:prstGeom>
          <a:noFill/>
        </p:spPr>
        <p:txBody>
          <a:bodyPr wrap="square" rtlCol="0">
            <a:spAutoFit/>
          </a:bodyPr>
          <a:lstStyle/>
          <a:p>
            <a:pPr algn="ctr"/>
            <a:r>
              <a:rPr lang="de-DE"/>
              <a:t>Vorhersage</a:t>
            </a:r>
          </a:p>
        </p:txBody>
      </p:sp>
      <p:sp>
        <p:nvSpPr>
          <p:cNvPr id="34" name="Textfeld 33">
            <a:extLst>
              <a:ext uri="{FF2B5EF4-FFF2-40B4-BE49-F238E27FC236}">
                <a16:creationId xmlns:a16="http://schemas.microsoft.com/office/drawing/2014/main" id="{24D86BA9-70DB-CF74-418E-01AAB39D7E30}"/>
              </a:ext>
            </a:extLst>
          </p:cNvPr>
          <p:cNvSpPr txBox="1"/>
          <p:nvPr/>
        </p:nvSpPr>
        <p:spPr>
          <a:xfrm rot="19800000">
            <a:off x="837495" y="3811088"/>
            <a:ext cx="2134848" cy="584775"/>
          </a:xfrm>
          <a:prstGeom prst="rect">
            <a:avLst/>
          </a:prstGeom>
          <a:noFill/>
        </p:spPr>
        <p:txBody>
          <a:bodyPr wrap="square" rtlCol="0">
            <a:spAutoFit/>
          </a:bodyPr>
          <a:lstStyle/>
          <a:p>
            <a:pPr algn="ctr"/>
            <a:r>
              <a:rPr lang="de-DE" sz="1600"/>
              <a:t>KI Modell mithilfe des Fehlers verbessern</a:t>
            </a:r>
          </a:p>
        </p:txBody>
      </p:sp>
      <p:sp>
        <p:nvSpPr>
          <p:cNvPr id="35" name="Textfeld 34">
            <a:extLst>
              <a:ext uri="{FF2B5EF4-FFF2-40B4-BE49-F238E27FC236}">
                <a16:creationId xmlns:a16="http://schemas.microsoft.com/office/drawing/2014/main" id="{9185A93D-9258-9A1D-3009-D87FB37C0198}"/>
              </a:ext>
            </a:extLst>
          </p:cNvPr>
          <p:cNvSpPr txBox="1"/>
          <p:nvPr/>
        </p:nvSpPr>
        <p:spPr>
          <a:xfrm>
            <a:off x="2813952" y="4527276"/>
            <a:ext cx="1218025" cy="369332"/>
          </a:xfrm>
          <a:prstGeom prst="rect">
            <a:avLst/>
          </a:prstGeom>
          <a:noFill/>
        </p:spPr>
        <p:txBody>
          <a:bodyPr wrap="square" rtlCol="0">
            <a:spAutoFit/>
          </a:bodyPr>
          <a:lstStyle/>
          <a:p>
            <a:pPr algn="ctr"/>
            <a:r>
              <a:rPr lang="de-DE"/>
              <a:t>KI Modell</a:t>
            </a:r>
          </a:p>
        </p:txBody>
      </p:sp>
      <p:sp>
        <p:nvSpPr>
          <p:cNvPr id="37" name="Pfeil: nach rechts 36">
            <a:extLst>
              <a:ext uri="{FF2B5EF4-FFF2-40B4-BE49-F238E27FC236}">
                <a16:creationId xmlns:a16="http://schemas.microsoft.com/office/drawing/2014/main" id="{2A9E0707-C4C2-5A6B-2404-439E3124A4E9}"/>
              </a:ext>
            </a:extLst>
          </p:cNvPr>
          <p:cNvSpPr/>
          <p:nvPr/>
        </p:nvSpPr>
        <p:spPr>
          <a:xfrm rot="10800000">
            <a:off x="1992162"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A2170B24-F509-036F-29D3-7F196733D71F}"/>
              </a:ext>
            </a:extLst>
          </p:cNvPr>
          <p:cNvSpPr txBox="1"/>
          <p:nvPr/>
        </p:nvSpPr>
        <p:spPr>
          <a:xfrm>
            <a:off x="8545779" y="2155095"/>
            <a:ext cx="1705440" cy="646331"/>
          </a:xfrm>
          <a:prstGeom prst="rect">
            <a:avLst/>
          </a:prstGeom>
          <a:noFill/>
        </p:spPr>
        <p:txBody>
          <a:bodyPr wrap="square" rtlCol="0">
            <a:spAutoFit/>
          </a:bodyPr>
          <a:lstStyle/>
          <a:p>
            <a:pPr algn="ctr"/>
            <a:r>
              <a:rPr lang="de-DE"/>
              <a:t>(Unbekannte) Daten</a:t>
            </a:r>
          </a:p>
        </p:txBody>
      </p:sp>
      <p:pic>
        <p:nvPicPr>
          <p:cNvPr id="40" name="Grafik 39" descr="Kopf mit Zahnrädern mit einfarbiger Füllung">
            <a:extLst>
              <a:ext uri="{FF2B5EF4-FFF2-40B4-BE49-F238E27FC236}">
                <a16:creationId xmlns:a16="http://schemas.microsoft.com/office/drawing/2014/main" id="{915C5DF5-83E8-94FC-9B7B-3C3751B50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8489" y="3648280"/>
            <a:ext cx="914400" cy="914400"/>
          </a:xfrm>
          <a:prstGeom prst="rect">
            <a:avLst/>
          </a:prstGeom>
        </p:spPr>
      </p:pic>
      <p:sp>
        <p:nvSpPr>
          <p:cNvPr id="41" name="Textfeld 40">
            <a:extLst>
              <a:ext uri="{FF2B5EF4-FFF2-40B4-BE49-F238E27FC236}">
                <a16:creationId xmlns:a16="http://schemas.microsoft.com/office/drawing/2014/main" id="{3CD70D46-B646-E343-8305-2174C3F0FF71}"/>
              </a:ext>
            </a:extLst>
          </p:cNvPr>
          <p:cNvSpPr txBox="1"/>
          <p:nvPr/>
        </p:nvSpPr>
        <p:spPr>
          <a:xfrm>
            <a:off x="8820214" y="4560263"/>
            <a:ext cx="1218025" cy="369332"/>
          </a:xfrm>
          <a:prstGeom prst="rect">
            <a:avLst/>
          </a:prstGeom>
          <a:noFill/>
        </p:spPr>
        <p:txBody>
          <a:bodyPr wrap="square" rtlCol="0">
            <a:spAutoFit/>
          </a:bodyPr>
          <a:lstStyle/>
          <a:p>
            <a:pPr algn="ctr"/>
            <a:r>
              <a:rPr lang="de-DE"/>
              <a:t>KI Modell</a:t>
            </a:r>
          </a:p>
        </p:txBody>
      </p:sp>
      <p:sp>
        <p:nvSpPr>
          <p:cNvPr id="6" name="Pfeil: nach rechts 5">
            <a:extLst>
              <a:ext uri="{FF2B5EF4-FFF2-40B4-BE49-F238E27FC236}">
                <a16:creationId xmlns:a16="http://schemas.microsoft.com/office/drawing/2014/main" id="{E737A04A-0F4A-5C47-7954-7BA58A096A41}"/>
              </a:ext>
            </a:extLst>
          </p:cNvPr>
          <p:cNvSpPr/>
          <p:nvPr/>
        </p:nvSpPr>
        <p:spPr>
          <a:xfrm rot="5400000">
            <a:off x="3106704"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9137687F-97B5-27D6-79E3-411FF6EECEA0}"/>
              </a:ext>
            </a:extLst>
          </p:cNvPr>
          <p:cNvSpPr/>
          <p:nvPr/>
        </p:nvSpPr>
        <p:spPr>
          <a:xfrm rot="5400000">
            <a:off x="3122106"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CFA8A2D9-FD57-744A-EE7B-273BC87B0BE2}"/>
              </a:ext>
            </a:extLst>
          </p:cNvPr>
          <p:cNvSpPr txBox="1"/>
          <p:nvPr/>
        </p:nvSpPr>
        <p:spPr>
          <a:xfrm>
            <a:off x="2690550" y="5868340"/>
            <a:ext cx="1457906" cy="369332"/>
          </a:xfrm>
          <a:prstGeom prst="rect">
            <a:avLst/>
          </a:prstGeom>
          <a:noFill/>
        </p:spPr>
        <p:txBody>
          <a:bodyPr wrap="square" rtlCol="0">
            <a:spAutoFit/>
          </a:bodyPr>
          <a:lstStyle/>
          <a:p>
            <a:pPr algn="ctr"/>
            <a:r>
              <a:rPr lang="de-DE"/>
              <a:t>Vorhersage</a:t>
            </a:r>
          </a:p>
        </p:txBody>
      </p:sp>
      <p:sp>
        <p:nvSpPr>
          <p:cNvPr id="10" name="Pfeil: gebogen 9">
            <a:extLst>
              <a:ext uri="{FF2B5EF4-FFF2-40B4-BE49-F238E27FC236}">
                <a16:creationId xmlns:a16="http://schemas.microsoft.com/office/drawing/2014/main" id="{5486EC31-E168-3FDE-B012-F4DE79EE3C8D}"/>
              </a:ext>
            </a:extLst>
          </p:cNvPr>
          <p:cNvSpPr/>
          <p:nvPr/>
        </p:nvSpPr>
        <p:spPr>
          <a:xfrm rot="16200000">
            <a:off x="1216784" y="4122880"/>
            <a:ext cx="3517494" cy="3341527"/>
          </a:xfrm>
          <a:prstGeom prst="circularArrow">
            <a:avLst>
              <a:gd name="adj1" fmla="val 2927"/>
              <a:gd name="adj2" fmla="val 707433"/>
              <a:gd name="adj3" fmla="val 20680263"/>
              <a:gd name="adj4" fmla="val 16440137"/>
              <a:gd name="adj5" fmla="val 6131"/>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rgbClr val="000000"/>
                </a:solidFill>
              </a:ln>
              <a:noFill/>
            </a:endParaRPr>
          </a:p>
        </p:txBody>
      </p:sp>
      <p:sp>
        <p:nvSpPr>
          <p:cNvPr id="13" name="Textfeld 12">
            <a:extLst>
              <a:ext uri="{FF2B5EF4-FFF2-40B4-BE49-F238E27FC236}">
                <a16:creationId xmlns:a16="http://schemas.microsoft.com/office/drawing/2014/main" id="{B3BD5A9A-B86E-D285-C473-918B028CCAED}"/>
              </a:ext>
            </a:extLst>
          </p:cNvPr>
          <p:cNvSpPr txBox="1"/>
          <p:nvPr/>
        </p:nvSpPr>
        <p:spPr>
          <a:xfrm>
            <a:off x="2813953" y="4527276"/>
            <a:ext cx="1218025" cy="369332"/>
          </a:xfrm>
          <a:prstGeom prst="rect">
            <a:avLst/>
          </a:prstGeom>
          <a:noFill/>
        </p:spPr>
        <p:txBody>
          <a:bodyPr wrap="square" rtlCol="0">
            <a:spAutoFit/>
          </a:bodyPr>
          <a:lstStyle/>
          <a:p>
            <a:pPr algn="ctr"/>
            <a:r>
              <a:rPr lang="de-DE"/>
              <a:t>KI Modell</a:t>
            </a:r>
          </a:p>
        </p:txBody>
      </p:sp>
      <p:sp>
        <p:nvSpPr>
          <p:cNvPr id="14" name="Textfeld 13">
            <a:extLst>
              <a:ext uri="{FF2B5EF4-FFF2-40B4-BE49-F238E27FC236}">
                <a16:creationId xmlns:a16="http://schemas.microsoft.com/office/drawing/2014/main" id="{48CBBA88-97BE-3477-6170-7D6C39831F9C}"/>
              </a:ext>
            </a:extLst>
          </p:cNvPr>
          <p:cNvSpPr txBox="1"/>
          <p:nvPr/>
        </p:nvSpPr>
        <p:spPr>
          <a:xfrm>
            <a:off x="710623" y="5849444"/>
            <a:ext cx="1457906" cy="369332"/>
          </a:xfrm>
          <a:prstGeom prst="rect">
            <a:avLst/>
          </a:prstGeom>
          <a:noFill/>
        </p:spPr>
        <p:txBody>
          <a:bodyPr wrap="square" rtlCol="0">
            <a:spAutoFit/>
          </a:bodyPr>
          <a:lstStyle/>
          <a:p>
            <a:pPr algn="ctr"/>
            <a:r>
              <a:rPr lang="de-DE"/>
              <a:t>Fehler</a:t>
            </a:r>
          </a:p>
        </p:txBody>
      </p:sp>
      <p:sp>
        <p:nvSpPr>
          <p:cNvPr id="15" name="Pfeil: nach rechts 14">
            <a:extLst>
              <a:ext uri="{FF2B5EF4-FFF2-40B4-BE49-F238E27FC236}">
                <a16:creationId xmlns:a16="http://schemas.microsoft.com/office/drawing/2014/main" id="{FB8DBB46-F4C6-26A2-9888-4EA40D8BC7E4}"/>
              </a:ext>
            </a:extLst>
          </p:cNvPr>
          <p:cNvSpPr/>
          <p:nvPr/>
        </p:nvSpPr>
        <p:spPr>
          <a:xfrm rot="10800000">
            <a:off x="1992163"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5739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p:txBody>
          <a:bodyPr anchor="t">
            <a:normAutofit/>
          </a:bodyPr>
          <a:lstStyle/>
          <a:p>
            <a:r>
              <a:rPr lang="de-DE" err="1"/>
              <a:t>Supervised</a:t>
            </a:r>
            <a:r>
              <a:rPr lang="de-DE"/>
              <a:t> vs. </a:t>
            </a:r>
            <a:r>
              <a:rPr lang="de-DE" err="1"/>
              <a:t>Unsupervised</a:t>
            </a:r>
            <a:r>
              <a:rPr lang="de-DE"/>
              <a:t> vs. Reinforcement Learning</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p:txBody>
          <a:bodyPr/>
          <a:lstStyle/>
          <a:p>
            <a:endParaRPr lang="en-US"/>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a:extLst>
              <a:ext uri="{FF2B5EF4-FFF2-40B4-BE49-F238E27FC236}">
                <a16:creationId xmlns:a16="http://schemas.microsoft.com/office/drawing/2014/main" id="{46C70357-6BDD-EBF6-B0B2-7EAC97D241B2}"/>
              </a:ext>
            </a:extLst>
          </p:cNvPr>
          <p:cNvSpPr txBox="1"/>
          <p:nvPr/>
        </p:nvSpPr>
        <p:spPr>
          <a:xfrm>
            <a:off x="6696895" y="3502607"/>
            <a:ext cx="2986367" cy="923330"/>
          </a:xfrm>
          <a:prstGeom prst="rect">
            <a:avLst/>
          </a:prstGeom>
          <a:noFill/>
          <a:ln w="28575">
            <a:solidFill>
              <a:srgbClr val="667EC0"/>
            </a:solidFill>
          </a:ln>
        </p:spPr>
        <p:txBody>
          <a:bodyPr wrap="square" rtlCol="0">
            <a:spAutoFit/>
          </a:bodyPr>
          <a:lstStyle/>
          <a:p>
            <a:pPr marL="285750" indent="-285750">
              <a:buFont typeface="Arial" panose="020B0604020202020204" pitchFamily="34" charset="0"/>
              <a:buChar char="•"/>
            </a:pPr>
            <a:r>
              <a:rPr lang="de-DE" err="1"/>
              <a:t>Supervised</a:t>
            </a:r>
            <a:r>
              <a:rPr lang="de-DE"/>
              <a:t> Learning</a:t>
            </a:r>
          </a:p>
          <a:p>
            <a:pPr marL="285750" indent="-285750">
              <a:buFont typeface="Arial" panose="020B0604020202020204" pitchFamily="34" charset="0"/>
              <a:buChar char="•"/>
            </a:pPr>
            <a:r>
              <a:rPr lang="de-DE" err="1"/>
              <a:t>Unsupervised</a:t>
            </a:r>
            <a:r>
              <a:rPr lang="de-DE"/>
              <a:t> Learning</a:t>
            </a:r>
          </a:p>
          <a:p>
            <a:pPr marL="285750" indent="-285750">
              <a:buFont typeface="Arial" panose="020B0604020202020204" pitchFamily="34" charset="0"/>
              <a:buChar char="•"/>
            </a:pPr>
            <a:r>
              <a:rPr lang="de-DE"/>
              <a:t>Reinforcement Learning</a:t>
            </a:r>
          </a:p>
        </p:txBody>
      </p:sp>
      <p:sp>
        <p:nvSpPr>
          <p:cNvPr id="15" name="Pfeil: nach rechts 14">
            <a:extLst>
              <a:ext uri="{FF2B5EF4-FFF2-40B4-BE49-F238E27FC236}">
                <a16:creationId xmlns:a16="http://schemas.microsoft.com/office/drawing/2014/main" id="{4DD84630-59F0-4E08-CD07-31452E05BE12}"/>
              </a:ext>
            </a:extLst>
          </p:cNvPr>
          <p:cNvSpPr/>
          <p:nvPr/>
        </p:nvSpPr>
        <p:spPr>
          <a:xfrm>
            <a:off x="3089522" y="3718812"/>
            <a:ext cx="3428509"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3451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4D97BC-9CA5-5A1A-C716-E9D72238C2F2}"/>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82081DC-72E6-A65B-15A0-9E217D53E506}"/>
              </a:ext>
            </a:extLst>
          </p:cNvPr>
          <p:cNvSpPr>
            <a:spLocks noGrp="1"/>
          </p:cNvSpPr>
          <p:nvPr>
            <p:ph type="sldNum" sz="quarter" idx="12"/>
          </p:nvPr>
        </p:nvSpPr>
        <p:spPr/>
        <p:txBody>
          <a:bodyPr/>
          <a:lstStyle/>
          <a:p>
            <a:fld id="{38C8B667-3734-4FD9-9F7F-A4B0DFB430C1}" type="slidenum">
              <a:rPr lang="de-DE" smtClean="0"/>
              <a:t>16</a:t>
            </a:fld>
            <a:endParaRPr lang="de-DE"/>
          </a:p>
        </p:txBody>
      </p:sp>
      <p:sp>
        <p:nvSpPr>
          <p:cNvPr id="4" name="Titel 3">
            <a:extLst>
              <a:ext uri="{FF2B5EF4-FFF2-40B4-BE49-F238E27FC236}">
                <a16:creationId xmlns:a16="http://schemas.microsoft.com/office/drawing/2014/main" id="{3D231123-C92A-6EEE-2324-510C9D856EF6}"/>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6" name="Onlinemedien 5" title="Supervised Learning - Georgia Tech - Machine Learning">
            <a:hlinkClick r:id="" action="ppaction://media"/>
            <a:extLst>
              <a:ext uri="{FF2B5EF4-FFF2-40B4-BE49-F238E27FC236}">
                <a16:creationId xmlns:a16="http://schemas.microsoft.com/office/drawing/2014/main" id="{056AB224-7C6D-ED93-B4AC-DFF03C845E41}"/>
              </a:ext>
            </a:extLst>
          </p:cNvPr>
          <p:cNvPicPr>
            <a:picLocks noGrp="1" noRot="1" noChangeAspect="1"/>
          </p:cNvPicPr>
          <p:nvPr>
            <p:ph idx="13"/>
            <a:videoFile r:link="rId1"/>
          </p:nvPr>
        </p:nvPicPr>
        <p:blipFill>
          <a:blip r:embed="rId4"/>
          <a:stretch>
            <a:fillRect/>
          </a:stretch>
        </p:blipFill>
        <p:spPr>
          <a:xfrm>
            <a:off x="5333206" y="3708083"/>
            <a:ext cx="1524000" cy="861060"/>
          </a:xfrm>
          <a:prstGeom prst="rect">
            <a:avLst/>
          </a:prstGeom>
        </p:spPr>
      </p:pic>
    </p:spTree>
    <p:extLst>
      <p:ext uri="{BB962C8B-B14F-4D97-AF65-F5344CB8AC3E}">
        <p14:creationId xmlns:p14="http://schemas.microsoft.com/office/powerpoint/2010/main" val="377244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17</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971611397"/>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Tree>
    <p:extLst>
      <p:ext uri="{BB962C8B-B14F-4D97-AF65-F5344CB8AC3E}">
        <p14:creationId xmlns:p14="http://schemas.microsoft.com/office/powerpoint/2010/main" val="882634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18</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158016636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Tree>
    <p:extLst>
      <p:ext uri="{BB962C8B-B14F-4D97-AF65-F5344CB8AC3E}">
        <p14:creationId xmlns:p14="http://schemas.microsoft.com/office/powerpoint/2010/main" val="94861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19</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528363129"/>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9816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p:txBody>
          <a:bodyPr/>
          <a:lstStyle/>
          <a:p>
            <a:endParaRPr lang="de-DE"/>
          </a:p>
        </p:txBody>
      </p:sp>
      <p:sp>
        <p:nvSpPr>
          <p:cNvPr id="6" name="Inhaltsplatzhalter 5">
            <a:extLst>
              <a:ext uri="{FF2B5EF4-FFF2-40B4-BE49-F238E27FC236}">
                <a16:creationId xmlns:a16="http://schemas.microsoft.com/office/drawing/2014/main" id="{5E147919-FCBD-4100-AD1D-9447C533E3CA}"/>
              </a:ext>
            </a:extLst>
          </p:cNvPr>
          <p:cNvSpPr>
            <a:spLocks noGrp="1"/>
          </p:cNvSpPr>
          <p:nvPr>
            <p:ph idx="1"/>
          </p:nvPr>
        </p:nvSpPr>
        <p:spPr/>
        <p:txBody>
          <a:bodyPr/>
          <a:lstStyle/>
          <a:p>
            <a:r>
              <a:rPr lang="de-DE"/>
              <a:t>HHN</a:t>
            </a:r>
          </a:p>
          <a:p>
            <a:r>
              <a:rPr lang="de-DE"/>
              <a:t>- TODO</a:t>
            </a:r>
          </a:p>
        </p:txBody>
      </p:sp>
      <p:sp>
        <p:nvSpPr>
          <p:cNvPr id="7" name="Inhaltsplatzhalter 6">
            <a:extLst>
              <a:ext uri="{FF2B5EF4-FFF2-40B4-BE49-F238E27FC236}">
                <a16:creationId xmlns:a16="http://schemas.microsoft.com/office/drawing/2014/main" id="{15B16245-8D2F-612C-DEC6-764EA76E1142}"/>
              </a:ext>
            </a:extLst>
          </p:cNvPr>
          <p:cNvSpPr>
            <a:spLocks noGrp="1"/>
          </p:cNvSpPr>
          <p:nvPr>
            <p:ph idx="14"/>
          </p:nvPr>
        </p:nvSpPr>
        <p:spPr/>
        <p:txBody>
          <a:bodyPr/>
          <a:lstStyle/>
          <a:p>
            <a:r>
              <a:rPr lang="de-DE" err="1"/>
              <a:t>Experimenta</a:t>
            </a:r>
            <a:endParaRPr lang="de-DE"/>
          </a:p>
          <a:p>
            <a:r>
              <a:rPr lang="de-DE"/>
              <a:t>- TODO</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023" y="-428316"/>
            <a:ext cx="4560818" cy="1929065"/>
          </a:xfrm>
          <a:prstGeom prst="rect">
            <a:avLst/>
          </a:prstGeom>
        </p:spPr>
      </p:pic>
    </p:spTree>
    <p:extLst>
      <p:ext uri="{BB962C8B-B14F-4D97-AF65-F5344CB8AC3E}">
        <p14:creationId xmlns:p14="http://schemas.microsoft.com/office/powerpoint/2010/main" val="3227529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20</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538518751"/>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550192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21</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75259599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614905">
                  <a:extLst>
                    <a:ext uri="{9D8B030D-6E8A-4147-A177-3AD203B41FA5}">
                      <a16:colId xmlns:a16="http://schemas.microsoft.com/office/drawing/2014/main" val="2848305825"/>
                    </a:ext>
                  </a:extLst>
                </a:gridCol>
                <a:gridCol w="1229497">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Output/Label</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r>
                        <a:rPr lang="de-DE">
                          <a:solidFill>
                            <a:schemeClr val="tx1"/>
                          </a:solidFill>
                        </a:rPr>
                        <a:t>/11?/-1?</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706970" y="-934461"/>
            <a:ext cx="918427" cy="8337884"/>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extfeld 4">
            <a:extLst>
              <a:ext uri="{FF2B5EF4-FFF2-40B4-BE49-F238E27FC236}">
                <a16:creationId xmlns:a16="http://schemas.microsoft.com/office/drawing/2014/main" id="{76FA5971-6EB8-AE4B-E4A1-4B6D4A04099F}"/>
              </a:ext>
            </a:extLst>
          </p:cNvPr>
          <p:cNvSpPr txBox="1"/>
          <p:nvPr/>
        </p:nvSpPr>
        <p:spPr>
          <a:xfrm>
            <a:off x="553327" y="4852411"/>
            <a:ext cx="2384924" cy="923330"/>
          </a:xfrm>
          <a:prstGeom prst="rect">
            <a:avLst/>
          </a:prstGeom>
          <a:noFill/>
        </p:spPr>
        <p:txBody>
          <a:bodyPr wrap="square" rtlCol="0">
            <a:spAutoFit/>
          </a:bodyPr>
          <a:lstStyle/>
          <a:p>
            <a:r>
              <a:rPr lang="de-DE" b="1">
                <a:solidFill>
                  <a:srgbClr val="FF0000"/>
                </a:solidFill>
              </a:rPr>
              <a:t>Achtung!!!</a:t>
            </a:r>
          </a:p>
          <a:p>
            <a:r>
              <a:rPr lang="de-DE" b="1">
                <a:solidFill>
                  <a:srgbClr val="FF0000"/>
                </a:solidFill>
              </a:rPr>
              <a:t>Annäherung muss nicht stimmen!</a:t>
            </a:r>
          </a:p>
        </p:txBody>
      </p:sp>
    </p:spTree>
    <p:extLst>
      <p:ext uri="{BB962C8B-B14F-4D97-AF65-F5344CB8AC3E}">
        <p14:creationId xmlns:p14="http://schemas.microsoft.com/office/powerpoint/2010/main" val="12362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22</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9156"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9156" y="2685276"/>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6225" y="2707334"/>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87" y="2684881"/>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564368" y="3715608"/>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247343" y="3727635"/>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854412" y="3715608"/>
            <a:ext cx="1218025" cy="369332"/>
          </a:xfrm>
          <a:prstGeom prst="rect">
            <a:avLst/>
          </a:prstGeom>
          <a:noFill/>
        </p:spPr>
        <p:txBody>
          <a:bodyPr wrap="square" rtlCol="0">
            <a:spAutoFit/>
          </a:bodyPr>
          <a:lstStyle/>
          <a:p>
            <a:pPr algn="ctr"/>
            <a:r>
              <a:rPr lang="de-DE"/>
              <a:t>„Apfel“</a:t>
            </a:r>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6147" y="3898649"/>
            <a:ext cx="914400" cy="914400"/>
          </a:xfrm>
          <a:prstGeom prst="rect">
            <a:avLst/>
          </a:prstGeom>
        </p:spPr>
      </p:pic>
      <p:pic>
        <p:nvPicPr>
          <p:cNvPr id="26" name="Grafik 25" descr="Apfel Silhouette">
            <a:extLst>
              <a:ext uri="{FF2B5EF4-FFF2-40B4-BE49-F238E27FC236}">
                <a16:creationId xmlns:a16="http://schemas.microsoft.com/office/drawing/2014/main" id="{F4624920-7790-BE56-073A-ABFEBF869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6147" y="1992868"/>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9609335" y="3207845"/>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356408" y="5900270"/>
            <a:ext cx="1218025" cy="369332"/>
          </a:xfrm>
          <a:prstGeom prst="rect">
            <a:avLst/>
          </a:prstGeom>
          <a:noFill/>
        </p:spPr>
        <p:txBody>
          <a:bodyPr wrap="square" rtlCol="0">
            <a:spAutoFit/>
          </a:bodyPr>
          <a:lstStyle/>
          <a:p>
            <a:pPr algn="ctr"/>
            <a:r>
              <a:rPr lang="de-DE"/>
              <a:t>„Apfel“</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590008" y="5119020"/>
            <a:ext cx="717235"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Pfeil: gebogen 8">
            <a:extLst>
              <a:ext uri="{FF2B5EF4-FFF2-40B4-BE49-F238E27FC236}">
                <a16:creationId xmlns:a16="http://schemas.microsoft.com/office/drawing/2014/main" id="{42A86253-3231-68D1-EDC8-2577830E42D1}"/>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3BF135E6-26AC-AFEC-345F-33FB9472FF9C}"/>
              </a:ext>
            </a:extLst>
          </p:cNvPr>
          <p:cNvSpPr txBox="1"/>
          <p:nvPr/>
        </p:nvSpPr>
        <p:spPr>
          <a:xfrm>
            <a:off x="722686" y="5715604"/>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242993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7F9621D-B392-118B-ED54-24BEC808FB37}"/>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F17E12A-14A0-3128-1000-11F0F9691B0F}"/>
              </a:ext>
            </a:extLst>
          </p:cNvPr>
          <p:cNvSpPr>
            <a:spLocks noGrp="1"/>
          </p:cNvSpPr>
          <p:nvPr>
            <p:ph type="sldNum" sz="quarter" idx="12"/>
          </p:nvPr>
        </p:nvSpPr>
        <p:spPr/>
        <p:txBody>
          <a:bodyPr/>
          <a:lstStyle/>
          <a:p>
            <a:fld id="{38C8B667-3734-4FD9-9F7F-A4B0DFB430C1}" type="slidenum">
              <a:rPr lang="de-DE" smtClean="0"/>
              <a:t>23</a:t>
            </a:fld>
            <a:endParaRPr lang="de-DE"/>
          </a:p>
        </p:txBody>
      </p:sp>
      <p:sp>
        <p:nvSpPr>
          <p:cNvPr id="4" name="Titel 3">
            <a:extLst>
              <a:ext uri="{FF2B5EF4-FFF2-40B4-BE49-F238E27FC236}">
                <a16:creationId xmlns:a16="http://schemas.microsoft.com/office/drawing/2014/main" id="{F6719416-C3C1-F0E5-924B-FE94F18B41C0}"/>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6" name="Onlinemedien 5" title="Unsupervised Learning - Georgia Tech - Machine Learning">
            <a:hlinkClick r:id="" action="ppaction://media"/>
            <a:extLst>
              <a:ext uri="{FF2B5EF4-FFF2-40B4-BE49-F238E27FC236}">
                <a16:creationId xmlns:a16="http://schemas.microsoft.com/office/drawing/2014/main" id="{3E97190F-12BD-CFB4-787F-DD7357F2B386}"/>
              </a:ext>
            </a:extLst>
          </p:cNvPr>
          <p:cNvPicPr>
            <a:picLocks noGrp="1" noRot="1" noChangeAspect="1"/>
          </p:cNvPicPr>
          <p:nvPr>
            <p:ph idx="13"/>
            <a:videoFile r:link="rId1"/>
          </p:nvPr>
        </p:nvPicPr>
        <p:blipFill>
          <a:blip r:embed="rId4"/>
          <a:stretch>
            <a:fillRect/>
          </a:stretch>
        </p:blipFill>
        <p:spPr>
          <a:xfrm>
            <a:off x="2253008" y="1969436"/>
            <a:ext cx="7684394" cy="4338354"/>
          </a:xfrm>
          <a:prstGeom prst="rect">
            <a:avLst/>
          </a:prstGeom>
        </p:spPr>
      </p:pic>
    </p:spTree>
    <p:extLst>
      <p:ext uri="{BB962C8B-B14F-4D97-AF65-F5344CB8AC3E}">
        <p14:creationId xmlns:p14="http://schemas.microsoft.com/office/powerpoint/2010/main" val="107894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7161D2F-CAA4-7D20-0E16-8E82900268C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A7C4617-A437-06BA-BDE7-35084C2B9C1E}"/>
              </a:ext>
            </a:extLst>
          </p:cNvPr>
          <p:cNvSpPr>
            <a:spLocks noGrp="1"/>
          </p:cNvSpPr>
          <p:nvPr>
            <p:ph type="sldNum" sz="quarter" idx="12"/>
          </p:nvPr>
        </p:nvSpPr>
        <p:spPr/>
        <p:txBody>
          <a:bodyPr/>
          <a:lstStyle/>
          <a:p>
            <a:fld id="{38C8B667-3734-4FD9-9F7F-A4B0DFB430C1}" type="slidenum">
              <a:rPr lang="de-DE" smtClean="0"/>
              <a:t>24</a:t>
            </a:fld>
            <a:endParaRPr lang="de-DE"/>
          </a:p>
        </p:txBody>
      </p:sp>
      <p:sp>
        <p:nvSpPr>
          <p:cNvPr id="4" name="Titel 3">
            <a:extLst>
              <a:ext uri="{FF2B5EF4-FFF2-40B4-BE49-F238E27FC236}">
                <a16:creationId xmlns:a16="http://schemas.microsoft.com/office/drawing/2014/main" id="{41A2E00E-F78D-6E50-F88D-C84192B4D3AF}"/>
              </a:ext>
            </a:extLst>
          </p:cNvPr>
          <p:cNvSpPr>
            <a:spLocks noGrp="1"/>
          </p:cNvSpPr>
          <p:nvPr>
            <p:ph type="title"/>
          </p:nvPr>
        </p:nvSpPr>
        <p:spPr/>
        <p:txBody>
          <a:bodyPr/>
          <a:lstStyle/>
          <a:p>
            <a:r>
              <a:rPr lang="de-DE" err="1"/>
              <a:t>Supervised</a:t>
            </a:r>
            <a:r>
              <a:rPr lang="de-DE"/>
              <a:t> vs. </a:t>
            </a:r>
            <a:r>
              <a:rPr lang="de-DE" err="1"/>
              <a:t>Unsupervised</a:t>
            </a:r>
            <a:r>
              <a:rPr lang="de-DE"/>
              <a:t> Learning</a:t>
            </a:r>
            <a:br>
              <a:rPr lang="de-DE"/>
            </a:br>
            <a:r>
              <a:rPr lang="de-DE"/>
              <a:t>Unterschied</a:t>
            </a:r>
          </a:p>
        </p:txBody>
      </p:sp>
      <p:sp>
        <p:nvSpPr>
          <p:cNvPr id="5" name="Vertikaler Textplatzhalter 4">
            <a:extLst>
              <a:ext uri="{FF2B5EF4-FFF2-40B4-BE49-F238E27FC236}">
                <a16:creationId xmlns:a16="http://schemas.microsoft.com/office/drawing/2014/main" id="{E9A71ADE-274F-7115-07F2-6754C15A52B2}"/>
              </a:ext>
            </a:extLst>
          </p:cNvPr>
          <p:cNvSpPr>
            <a:spLocks noGrp="1"/>
          </p:cNvSpPr>
          <p:nvPr>
            <p:ph type="body" orient="vert" idx="13"/>
          </p:nvPr>
        </p:nvSpPr>
        <p:spPr>
          <a:xfrm>
            <a:off x="406405" y="2033700"/>
            <a:ext cx="5592519" cy="396000"/>
          </a:xfrm>
        </p:spPr>
        <p:txBody>
          <a:bodyPr/>
          <a:lstStyle/>
          <a:p>
            <a:r>
              <a:rPr lang="de-DE" u="sng" err="1"/>
              <a:t>Supervised</a:t>
            </a:r>
            <a:r>
              <a:rPr lang="de-DE" u="sng"/>
              <a:t> Learning</a:t>
            </a:r>
          </a:p>
        </p:txBody>
      </p:sp>
      <p:sp>
        <p:nvSpPr>
          <p:cNvPr id="8" name="Vertikaler Textplatzhalter 4">
            <a:extLst>
              <a:ext uri="{FF2B5EF4-FFF2-40B4-BE49-F238E27FC236}">
                <a16:creationId xmlns:a16="http://schemas.microsoft.com/office/drawing/2014/main" id="{8484C645-B685-926D-C356-C0DEB55E91B5}"/>
              </a:ext>
            </a:extLst>
          </p:cNvPr>
          <p:cNvSpPr txBox="1">
            <a:spLocks/>
          </p:cNvSpPr>
          <p:nvPr/>
        </p:nvSpPr>
        <p:spPr>
          <a:xfrm>
            <a:off x="6192002" y="2033618"/>
            <a:ext cx="5592519"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u="sng" err="1"/>
              <a:t>Unsupervised</a:t>
            </a:r>
            <a:r>
              <a:rPr lang="de-DE" u="sng"/>
              <a:t> Learning</a:t>
            </a:r>
          </a:p>
        </p:txBody>
      </p:sp>
      <p:pic>
        <p:nvPicPr>
          <p:cNvPr id="9" name="Grafik 8" descr="Kopf mit Zahnrädern mit einfarbiger Füllung">
            <a:extLst>
              <a:ext uri="{FF2B5EF4-FFF2-40B4-BE49-F238E27FC236}">
                <a16:creationId xmlns:a16="http://schemas.microsoft.com/office/drawing/2014/main" id="{68C57D07-A93C-5F60-8344-5FD87FB01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2480" y="3933776"/>
            <a:ext cx="914400" cy="914400"/>
          </a:xfrm>
          <a:prstGeom prst="rect">
            <a:avLst/>
          </a:prstGeom>
        </p:spPr>
      </p:pic>
      <p:pic>
        <p:nvPicPr>
          <p:cNvPr id="10" name="Grafik 9" descr="Kopf mit Zahnrädern mit einfarbiger Füllung">
            <a:extLst>
              <a:ext uri="{FF2B5EF4-FFF2-40B4-BE49-F238E27FC236}">
                <a16:creationId xmlns:a16="http://schemas.microsoft.com/office/drawing/2014/main" id="{D0C0E3E5-FD15-1817-195C-61D82EFDA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5556" y="3933776"/>
            <a:ext cx="914400" cy="914400"/>
          </a:xfrm>
          <a:prstGeom prst="rect">
            <a:avLst/>
          </a:prstGeom>
        </p:spPr>
      </p:pic>
      <p:sp>
        <p:nvSpPr>
          <p:cNvPr id="11" name="Textfeld 10">
            <a:extLst>
              <a:ext uri="{FF2B5EF4-FFF2-40B4-BE49-F238E27FC236}">
                <a16:creationId xmlns:a16="http://schemas.microsoft.com/office/drawing/2014/main" id="{73D6A1B7-A5CE-2295-82F8-35BE98598654}"/>
              </a:ext>
            </a:extLst>
          </p:cNvPr>
          <p:cNvSpPr txBox="1"/>
          <p:nvPr/>
        </p:nvSpPr>
        <p:spPr>
          <a:xfrm>
            <a:off x="406401" y="4067811"/>
            <a:ext cx="1573464" cy="646331"/>
          </a:xfrm>
          <a:prstGeom prst="rect">
            <a:avLst/>
          </a:prstGeom>
          <a:noFill/>
        </p:spPr>
        <p:txBody>
          <a:bodyPr wrap="square" rtlCol="0">
            <a:spAutoFit/>
          </a:bodyPr>
          <a:lstStyle/>
          <a:p>
            <a:r>
              <a:rPr lang="de-DE"/>
              <a:t>Funktions-</a:t>
            </a:r>
          </a:p>
          <a:p>
            <a:r>
              <a:rPr lang="de-DE" err="1"/>
              <a:t>annäherung</a:t>
            </a:r>
            <a:endParaRPr lang="de-DE"/>
          </a:p>
        </p:txBody>
      </p:sp>
      <p:sp>
        <p:nvSpPr>
          <p:cNvPr id="12" name="Textfeld 11">
            <a:extLst>
              <a:ext uri="{FF2B5EF4-FFF2-40B4-BE49-F238E27FC236}">
                <a16:creationId xmlns:a16="http://schemas.microsoft.com/office/drawing/2014/main" id="{BBA53C09-DB4A-B994-529E-36B382306CF0}"/>
              </a:ext>
            </a:extLst>
          </p:cNvPr>
          <p:cNvSpPr txBox="1"/>
          <p:nvPr/>
        </p:nvSpPr>
        <p:spPr>
          <a:xfrm>
            <a:off x="6192002" y="4067811"/>
            <a:ext cx="1683753" cy="646331"/>
          </a:xfrm>
          <a:prstGeom prst="rect">
            <a:avLst/>
          </a:prstGeom>
          <a:noFill/>
        </p:spPr>
        <p:txBody>
          <a:bodyPr wrap="square" rtlCol="0">
            <a:spAutoFit/>
          </a:bodyPr>
          <a:lstStyle/>
          <a:p>
            <a:r>
              <a:rPr lang="de-DE"/>
              <a:t>Gruppierung/</a:t>
            </a:r>
          </a:p>
          <a:p>
            <a:r>
              <a:rPr lang="de-DE"/>
              <a:t>Beschreibung</a:t>
            </a:r>
          </a:p>
        </p:txBody>
      </p:sp>
      <p:sp>
        <p:nvSpPr>
          <p:cNvPr id="13" name="Textfeld 12">
            <a:extLst>
              <a:ext uri="{FF2B5EF4-FFF2-40B4-BE49-F238E27FC236}">
                <a16:creationId xmlns:a16="http://schemas.microsoft.com/office/drawing/2014/main" id="{DC0BA3F0-0F2C-5657-EE64-634A45DFE07B}"/>
              </a:ext>
            </a:extLst>
          </p:cNvPr>
          <p:cNvSpPr txBox="1"/>
          <p:nvPr/>
        </p:nvSpPr>
        <p:spPr>
          <a:xfrm>
            <a:off x="406401" y="2974692"/>
            <a:ext cx="2863515" cy="646331"/>
          </a:xfrm>
          <a:prstGeom prst="rect">
            <a:avLst/>
          </a:prstGeom>
          <a:noFill/>
        </p:spPr>
        <p:txBody>
          <a:bodyPr wrap="square" rtlCol="0">
            <a:spAutoFit/>
          </a:bodyPr>
          <a:lstStyle/>
          <a:p>
            <a:r>
              <a:rPr lang="de-DE"/>
              <a:t>Input +</a:t>
            </a:r>
          </a:p>
          <a:p>
            <a:r>
              <a:rPr lang="de-DE"/>
              <a:t>Output/Label</a:t>
            </a:r>
          </a:p>
        </p:txBody>
      </p:sp>
      <p:sp>
        <p:nvSpPr>
          <p:cNvPr id="14" name="Textfeld 13">
            <a:extLst>
              <a:ext uri="{FF2B5EF4-FFF2-40B4-BE49-F238E27FC236}">
                <a16:creationId xmlns:a16="http://schemas.microsoft.com/office/drawing/2014/main" id="{996FDF16-59B5-3C24-75A4-FA7CB9342BFA}"/>
              </a:ext>
            </a:extLst>
          </p:cNvPr>
          <p:cNvSpPr txBox="1"/>
          <p:nvPr/>
        </p:nvSpPr>
        <p:spPr>
          <a:xfrm>
            <a:off x="6192002" y="2979283"/>
            <a:ext cx="2863515" cy="369332"/>
          </a:xfrm>
          <a:prstGeom prst="rect">
            <a:avLst/>
          </a:prstGeom>
          <a:noFill/>
        </p:spPr>
        <p:txBody>
          <a:bodyPr wrap="square" rtlCol="0">
            <a:spAutoFit/>
          </a:bodyPr>
          <a:lstStyle/>
          <a:p>
            <a:r>
              <a:rPr lang="de-DE"/>
              <a:t>Input</a:t>
            </a:r>
          </a:p>
        </p:txBody>
      </p:sp>
      <p:cxnSp>
        <p:nvCxnSpPr>
          <p:cNvPr id="18" name="Verbinder: gewinkelt 17">
            <a:extLst>
              <a:ext uri="{FF2B5EF4-FFF2-40B4-BE49-F238E27FC236}">
                <a16:creationId xmlns:a16="http://schemas.microsoft.com/office/drawing/2014/main" id="{5DC4C66E-3B7F-00DC-F6F5-D9970D8F5B9C}"/>
              </a:ext>
            </a:extLst>
          </p:cNvPr>
          <p:cNvCxnSpPr>
            <a:cxnSpLocks/>
            <a:endCxn id="9" idx="0"/>
          </p:cNvCxnSpPr>
          <p:nvPr/>
        </p:nvCxnSpPr>
        <p:spPr>
          <a:xfrm rot="16200000" flipH="1">
            <a:off x="1829005" y="3173101"/>
            <a:ext cx="769828" cy="751522"/>
          </a:xfrm>
          <a:prstGeom prst="bentConnector3">
            <a:avLst>
              <a:gd name="adj1" fmla="val -12"/>
            </a:avLst>
          </a:prstGeom>
          <a:ln>
            <a:tailEnd type="triangle"/>
          </a:ln>
        </p:spPr>
        <p:style>
          <a:lnRef idx="3">
            <a:schemeClr val="dk1"/>
          </a:lnRef>
          <a:fillRef idx="0">
            <a:schemeClr val="dk1"/>
          </a:fillRef>
          <a:effectRef idx="2">
            <a:schemeClr val="dk1"/>
          </a:effectRef>
          <a:fontRef idx="minor">
            <a:schemeClr val="tx1"/>
          </a:fontRef>
        </p:style>
      </p:cxnSp>
      <p:cxnSp>
        <p:nvCxnSpPr>
          <p:cNvPr id="25" name="Verbinder: gewinkelt 24">
            <a:extLst>
              <a:ext uri="{FF2B5EF4-FFF2-40B4-BE49-F238E27FC236}">
                <a16:creationId xmlns:a16="http://schemas.microsoft.com/office/drawing/2014/main" id="{5450E997-B73B-630E-3E6B-E87C59478213}"/>
              </a:ext>
            </a:extLst>
          </p:cNvPr>
          <p:cNvCxnSpPr>
            <a:cxnSpLocks/>
          </p:cNvCxnSpPr>
          <p:nvPr/>
        </p:nvCxnSpPr>
        <p:spPr>
          <a:xfrm>
            <a:off x="7033878" y="3163947"/>
            <a:ext cx="1318878" cy="764047"/>
          </a:xfrm>
          <a:prstGeom prst="bentConnector3">
            <a:avLst>
              <a:gd name="adj1" fmla="val 100174"/>
            </a:avLst>
          </a:prstGeom>
          <a:ln>
            <a:tailEnd type="triangle"/>
          </a:ln>
        </p:spPr>
        <p:style>
          <a:lnRef idx="3">
            <a:schemeClr val="dk1"/>
          </a:lnRef>
          <a:fillRef idx="0">
            <a:schemeClr val="dk1"/>
          </a:fillRef>
          <a:effectRef idx="2">
            <a:schemeClr val="dk1"/>
          </a:effectRef>
          <a:fontRef idx="minor">
            <a:schemeClr val="tx1"/>
          </a:fontRef>
        </p:style>
      </p:cxnSp>
      <p:sp>
        <p:nvSpPr>
          <p:cNvPr id="28" name="Textfeld 27">
            <a:extLst>
              <a:ext uri="{FF2B5EF4-FFF2-40B4-BE49-F238E27FC236}">
                <a16:creationId xmlns:a16="http://schemas.microsoft.com/office/drawing/2014/main" id="{3FE13F84-69AE-3CE3-0F96-B064D33B9237}"/>
              </a:ext>
            </a:extLst>
          </p:cNvPr>
          <p:cNvSpPr txBox="1"/>
          <p:nvPr/>
        </p:nvSpPr>
        <p:spPr>
          <a:xfrm>
            <a:off x="406401" y="5600807"/>
            <a:ext cx="2349048" cy="369332"/>
          </a:xfrm>
          <a:prstGeom prst="rect">
            <a:avLst/>
          </a:prstGeom>
          <a:noFill/>
        </p:spPr>
        <p:txBody>
          <a:bodyPr wrap="square" rtlCol="0">
            <a:spAutoFit/>
          </a:bodyPr>
          <a:lstStyle/>
          <a:p>
            <a:r>
              <a:rPr lang="de-DE"/>
              <a:t>Vorhersage: Label</a:t>
            </a:r>
          </a:p>
        </p:txBody>
      </p:sp>
      <p:sp>
        <p:nvSpPr>
          <p:cNvPr id="29" name="Textfeld 28">
            <a:extLst>
              <a:ext uri="{FF2B5EF4-FFF2-40B4-BE49-F238E27FC236}">
                <a16:creationId xmlns:a16="http://schemas.microsoft.com/office/drawing/2014/main" id="{51163BA4-97D6-721E-CF54-3E76FF18EE24}"/>
              </a:ext>
            </a:extLst>
          </p:cNvPr>
          <p:cNvSpPr txBox="1"/>
          <p:nvPr/>
        </p:nvSpPr>
        <p:spPr>
          <a:xfrm>
            <a:off x="6192001" y="5600807"/>
            <a:ext cx="3324977" cy="369332"/>
          </a:xfrm>
          <a:prstGeom prst="rect">
            <a:avLst/>
          </a:prstGeom>
          <a:noFill/>
        </p:spPr>
        <p:txBody>
          <a:bodyPr wrap="square" rtlCol="0">
            <a:spAutoFit/>
          </a:bodyPr>
          <a:lstStyle/>
          <a:p>
            <a:r>
              <a:rPr lang="de-DE"/>
              <a:t>Vorhersage: Cluster/Gruppen</a:t>
            </a:r>
          </a:p>
        </p:txBody>
      </p:sp>
    </p:spTree>
    <p:extLst>
      <p:ext uri="{BB962C8B-B14F-4D97-AF65-F5344CB8AC3E}">
        <p14:creationId xmlns:p14="http://schemas.microsoft.com/office/powerpoint/2010/main" val="2536679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23B6027-91CD-DA64-6D2F-F4BBD9FC05B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381C528-4049-9A94-BB37-E0E767C15816}"/>
              </a:ext>
            </a:extLst>
          </p:cNvPr>
          <p:cNvSpPr>
            <a:spLocks noGrp="1"/>
          </p:cNvSpPr>
          <p:nvPr>
            <p:ph type="sldNum" sz="quarter" idx="12"/>
          </p:nvPr>
        </p:nvSpPr>
        <p:spPr/>
        <p:txBody>
          <a:bodyPr/>
          <a:lstStyle/>
          <a:p>
            <a:fld id="{38C8B667-3734-4FD9-9F7F-A4B0DFB430C1}" type="slidenum">
              <a:rPr lang="de-DE" smtClean="0"/>
              <a:t>25</a:t>
            </a:fld>
            <a:endParaRPr lang="de-DE"/>
          </a:p>
        </p:txBody>
      </p:sp>
      <p:sp>
        <p:nvSpPr>
          <p:cNvPr id="4" name="Titel 3">
            <a:extLst>
              <a:ext uri="{FF2B5EF4-FFF2-40B4-BE49-F238E27FC236}">
                <a16:creationId xmlns:a16="http://schemas.microsoft.com/office/drawing/2014/main" id="{F012EDB5-6611-0434-0C85-DDFC499C665E}"/>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Inhaltsplatzhalter 6">
            <a:extLst>
              <a:ext uri="{FF2B5EF4-FFF2-40B4-BE49-F238E27FC236}">
                <a16:creationId xmlns:a16="http://schemas.microsoft.com/office/drawing/2014/main" id="{15B77032-F781-1D7A-9238-FECEA518A066}"/>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2176032" y="2033588"/>
            <a:ext cx="7838348" cy="4210050"/>
          </a:xfrm>
        </p:spPr>
      </p:pic>
      <p:sp>
        <p:nvSpPr>
          <p:cNvPr id="8" name="Textfeld 7">
            <a:extLst>
              <a:ext uri="{FF2B5EF4-FFF2-40B4-BE49-F238E27FC236}">
                <a16:creationId xmlns:a16="http://schemas.microsoft.com/office/drawing/2014/main" id="{6D3F748F-FB64-B3A7-3702-76C76E62079D}"/>
              </a:ext>
            </a:extLst>
          </p:cNvPr>
          <p:cNvSpPr txBox="1"/>
          <p:nvPr/>
        </p:nvSpPr>
        <p:spPr>
          <a:xfrm>
            <a:off x="2176032" y="6243638"/>
            <a:ext cx="4060645" cy="216000"/>
          </a:xfrm>
          <a:prstGeom prst="rect">
            <a:avLst/>
          </a:prstGeom>
          <a:noFill/>
        </p:spPr>
        <p:txBody>
          <a:bodyPr wrap="square" rtlCol="0">
            <a:spAutoFit/>
          </a:bodyPr>
          <a:lstStyle/>
          <a:p>
            <a:r>
              <a:rPr lang="de-DE" sz="800">
                <a:solidFill>
                  <a:schemeClr val="tx1">
                    <a:lumMod val="50000"/>
                    <a:lumOff val="50000"/>
                  </a:schemeClr>
                </a:solidFill>
              </a:rPr>
              <a:t>https://iq.opengenus.org/content/images/2022/11/unsupervised_learning_.png</a:t>
            </a:r>
          </a:p>
        </p:txBody>
      </p:sp>
    </p:spTree>
    <p:extLst>
      <p:ext uri="{BB962C8B-B14F-4D97-AF65-F5344CB8AC3E}">
        <p14:creationId xmlns:p14="http://schemas.microsoft.com/office/powerpoint/2010/main" val="1265294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26</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2182"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3347" y="4351376"/>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10039111" y="3700224"/>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6" name="Grafik 5" descr="Raupe Silhouette">
            <a:extLst>
              <a:ext uri="{FF2B5EF4-FFF2-40B4-BE49-F238E27FC236}">
                <a16:creationId xmlns:a16="http://schemas.microsoft.com/office/drawing/2014/main" id="{7D61FBB9-A1CB-F3E8-C4CA-9E65C78994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4281" y="4811918"/>
            <a:ext cx="914400" cy="914400"/>
          </a:xfrm>
          <a:prstGeom prst="rect">
            <a:avLst/>
          </a:prstGeom>
        </p:spPr>
      </p:pic>
      <p:pic>
        <p:nvPicPr>
          <p:cNvPr id="9" name="Grafik 8" descr="Heuschrecke Silhouette">
            <a:extLst>
              <a:ext uri="{FF2B5EF4-FFF2-40B4-BE49-F238E27FC236}">
                <a16:creationId xmlns:a16="http://schemas.microsoft.com/office/drawing/2014/main" id="{758AE95F-A5D2-BC32-F1EC-C5B70A1A53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158" y="2450945"/>
            <a:ext cx="914400" cy="914400"/>
          </a:xfrm>
          <a:prstGeom prst="rect">
            <a:avLst/>
          </a:prstGeom>
        </p:spPr>
      </p:pic>
      <p:pic>
        <p:nvPicPr>
          <p:cNvPr id="13" name="Grafik 12" descr="Maikäfer Silhouette">
            <a:extLst>
              <a:ext uri="{FF2B5EF4-FFF2-40B4-BE49-F238E27FC236}">
                <a16:creationId xmlns:a16="http://schemas.microsoft.com/office/drawing/2014/main" id="{53FA998B-AC66-8E86-4471-E1BB9DF0A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3347" y="3227694"/>
            <a:ext cx="914400" cy="914400"/>
          </a:xfrm>
          <a:prstGeom prst="rect">
            <a:avLst/>
          </a:prstGeom>
        </p:spPr>
      </p:pic>
      <p:pic>
        <p:nvPicPr>
          <p:cNvPr id="15" name="Grafik 14" descr="Schmetterling Silhouette">
            <a:extLst>
              <a:ext uri="{FF2B5EF4-FFF2-40B4-BE49-F238E27FC236}">
                <a16:creationId xmlns:a16="http://schemas.microsoft.com/office/drawing/2014/main" id="{2652EC44-6738-C58D-632B-FC8412DEE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53952" y="4770181"/>
            <a:ext cx="914400" cy="914400"/>
          </a:xfrm>
          <a:prstGeom prst="rect">
            <a:avLst/>
          </a:prstGeom>
        </p:spPr>
      </p:pic>
      <p:pic>
        <p:nvPicPr>
          <p:cNvPr id="31" name="Grafik 30" descr="Fuchs Silhouette">
            <a:extLst>
              <a:ext uri="{FF2B5EF4-FFF2-40B4-BE49-F238E27FC236}">
                <a16:creationId xmlns:a16="http://schemas.microsoft.com/office/drawing/2014/main" id="{02E51A75-3FDD-D8EB-3BE4-87E35AD10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70060" y="2450068"/>
            <a:ext cx="914400" cy="914400"/>
          </a:xfrm>
          <a:prstGeom prst="rect">
            <a:avLst/>
          </a:prstGeom>
        </p:spPr>
      </p:pic>
      <p:pic>
        <p:nvPicPr>
          <p:cNvPr id="33" name="Grafik 32" descr="Pferd Silhouette">
            <a:extLst>
              <a:ext uri="{FF2B5EF4-FFF2-40B4-BE49-F238E27FC236}">
                <a16:creationId xmlns:a16="http://schemas.microsoft.com/office/drawing/2014/main" id="{0A9DCBA5-F759-38AF-AE6C-045B9E73744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00972" y="3227694"/>
            <a:ext cx="914400" cy="914400"/>
          </a:xfrm>
          <a:prstGeom prst="rect">
            <a:avLst/>
          </a:prstGeom>
        </p:spPr>
      </p:pic>
      <p:pic>
        <p:nvPicPr>
          <p:cNvPr id="35" name="Grafik 34" descr="Katze Silhouette">
            <a:extLst>
              <a:ext uri="{FF2B5EF4-FFF2-40B4-BE49-F238E27FC236}">
                <a16:creationId xmlns:a16="http://schemas.microsoft.com/office/drawing/2014/main" id="{B2432068-7464-0D0F-93B6-4EBA97C76C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81141" y="3851860"/>
            <a:ext cx="914400" cy="914400"/>
          </a:xfrm>
          <a:prstGeom prst="rect">
            <a:avLst/>
          </a:prstGeom>
        </p:spPr>
      </p:pic>
      <p:pic>
        <p:nvPicPr>
          <p:cNvPr id="37" name="Grafik 36" descr="Fisch Silhouette">
            <a:extLst>
              <a:ext uri="{FF2B5EF4-FFF2-40B4-BE49-F238E27FC236}">
                <a16:creationId xmlns:a16="http://schemas.microsoft.com/office/drawing/2014/main" id="{F6EBAA91-DAE5-1665-E245-9695D2AB4B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62076" y="2555355"/>
            <a:ext cx="914400" cy="914400"/>
          </a:xfrm>
          <a:prstGeom prst="rect">
            <a:avLst/>
          </a:prstGeom>
        </p:spPr>
      </p:pic>
      <p:pic>
        <p:nvPicPr>
          <p:cNvPr id="39" name="Grafik 38" descr="Clownfisch Silhouette">
            <a:extLst>
              <a:ext uri="{FF2B5EF4-FFF2-40B4-BE49-F238E27FC236}">
                <a16:creationId xmlns:a16="http://schemas.microsoft.com/office/drawing/2014/main" id="{010AB951-276F-915E-6B6B-B4B3A82081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93521" y="3302250"/>
            <a:ext cx="914400" cy="914400"/>
          </a:xfrm>
          <a:prstGeom prst="rect">
            <a:avLst/>
          </a:prstGeom>
        </p:spPr>
      </p:pic>
      <p:sp>
        <p:nvSpPr>
          <p:cNvPr id="40" name="Pfeil: gebogen 39">
            <a:extLst>
              <a:ext uri="{FF2B5EF4-FFF2-40B4-BE49-F238E27FC236}">
                <a16:creationId xmlns:a16="http://schemas.microsoft.com/office/drawing/2014/main" id="{789D1E93-33DB-2E69-D80F-0C350AE64123}"/>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a:extLst>
              <a:ext uri="{FF2B5EF4-FFF2-40B4-BE49-F238E27FC236}">
                <a16:creationId xmlns:a16="http://schemas.microsoft.com/office/drawing/2014/main" id="{3CEBD3E3-33DD-D901-C513-1D09BACC0735}"/>
              </a:ext>
            </a:extLst>
          </p:cNvPr>
          <p:cNvSpPr txBox="1"/>
          <p:nvPr/>
        </p:nvSpPr>
        <p:spPr>
          <a:xfrm>
            <a:off x="722686" y="5715604"/>
            <a:ext cx="1053199" cy="369332"/>
          </a:xfrm>
          <a:prstGeom prst="rect">
            <a:avLst/>
          </a:prstGeom>
          <a:noFill/>
        </p:spPr>
        <p:txBody>
          <a:bodyPr wrap="square" rtlCol="0">
            <a:spAutoFit/>
          </a:bodyPr>
          <a:lstStyle/>
          <a:p>
            <a:r>
              <a:rPr lang="de-DE"/>
              <a:t>Lernen</a:t>
            </a:r>
          </a:p>
        </p:txBody>
      </p:sp>
      <p:pic>
        <p:nvPicPr>
          <p:cNvPr id="42" name="Grafik 41" descr="Clownfisch Silhouette">
            <a:extLst>
              <a:ext uri="{FF2B5EF4-FFF2-40B4-BE49-F238E27FC236}">
                <a16:creationId xmlns:a16="http://schemas.microsoft.com/office/drawing/2014/main" id="{627EF72C-1725-0766-DA48-352E12DF00F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28128" y="5627039"/>
            <a:ext cx="914400" cy="914400"/>
          </a:xfrm>
          <a:prstGeom prst="rect">
            <a:avLst/>
          </a:prstGeom>
        </p:spPr>
      </p:pic>
      <p:pic>
        <p:nvPicPr>
          <p:cNvPr id="44" name="Grafik 43" descr="Hase Silhouette">
            <a:extLst>
              <a:ext uri="{FF2B5EF4-FFF2-40B4-BE49-F238E27FC236}">
                <a16:creationId xmlns:a16="http://schemas.microsoft.com/office/drawing/2014/main" id="{924AD806-6A6D-AE83-2CD3-4BE33BAB178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74456" y="3855688"/>
            <a:ext cx="914400" cy="914400"/>
          </a:xfrm>
          <a:prstGeom prst="rect">
            <a:avLst/>
          </a:prstGeom>
        </p:spPr>
      </p:pic>
      <p:sp>
        <p:nvSpPr>
          <p:cNvPr id="45" name="Rechteck 44">
            <a:extLst>
              <a:ext uri="{FF2B5EF4-FFF2-40B4-BE49-F238E27FC236}">
                <a16:creationId xmlns:a16="http://schemas.microsoft.com/office/drawing/2014/main" id="{82F3FB52-BC70-13EA-50C4-135CA79C3E77}"/>
              </a:ext>
            </a:extLst>
          </p:cNvPr>
          <p:cNvSpPr/>
          <p:nvPr/>
        </p:nvSpPr>
        <p:spPr>
          <a:xfrm>
            <a:off x="6512875" y="3899338"/>
            <a:ext cx="2536532" cy="24843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Grafik 45" descr="Raupe Silhouette">
            <a:extLst>
              <a:ext uri="{FF2B5EF4-FFF2-40B4-BE49-F238E27FC236}">
                <a16:creationId xmlns:a16="http://schemas.microsoft.com/office/drawing/2014/main" id="{E7282F25-332A-63F5-74BC-986038E93C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2205" y="1685150"/>
            <a:ext cx="914400" cy="914400"/>
          </a:xfrm>
          <a:prstGeom prst="rect">
            <a:avLst/>
          </a:prstGeom>
        </p:spPr>
      </p:pic>
      <p:pic>
        <p:nvPicPr>
          <p:cNvPr id="47" name="Grafik 46" descr="Schmetterling Silhouette">
            <a:extLst>
              <a:ext uri="{FF2B5EF4-FFF2-40B4-BE49-F238E27FC236}">
                <a16:creationId xmlns:a16="http://schemas.microsoft.com/office/drawing/2014/main" id="{4C377369-3564-08F3-8C10-2968BE66A3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7540" y="2456481"/>
            <a:ext cx="914400" cy="914400"/>
          </a:xfrm>
          <a:prstGeom prst="rect">
            <a:avLst/>
          </a:prstGeom>
        </p:spPr>
      </p:pic>
      <p:pic>
        <p:nvPicPr>
          <p:cNvPr id="48" name="Grafik 47" descr="Katze Silhouette">
            <a:extLst>
              <a:ext uri="{FF2B5EF4-FFF2-40B4-BE49-F238E27FC236}">
                <a16:creationId xmlns:a16="http://schemas.microsoft.com/office/drawing/2014/main" id="{41316E12-2974-8C49-107E-EE57176EAE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97786" y="2455137"/>
            <a:ext cx="914400" cy="914400"/>
          </a:xfrm>
          <a:prstGeom prst="rect">
            <a:avLst/>
          </a:prstGeom>
        </p:spPr>
      </p:pic>
      <p:pic>
        <p:nvPicPr>
          <p:cNvPr id="49" name="Grafik 48" descr="Clownfisch Silhouette">
            <a:extLst>
              <a:ext uri="{FF2B5EF4-FFF2-40B4-BE49-F238E27FC236}">
                <a16:creationId xmlns:a16="http://schemas.microsoft.com/office/drawing/2014/main" id="{51D4200A-5BDF-D09B-8EEF-2912A3E64F6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883778" y="1700986"/>
            <a:ext cx="914400" cy="914400"/>
          </a:xfrm>
          <a:prstGeom prst="rect">
            <a:avLst/>
          </a:prstGeom>
        </p:spPr>
      </p:pic>
      <p:pic>
        <p:nvPicPr>
          <p:cNvPr id="50" name="Grafik 49" descr="Hase Silhouette">
            <a:extLst>
              <a:ext uri="{FF2B5EF4-FFF2-40B4-BE49-F238E27FC236}">
                <a16:creationId xmlns:a16="http://schemas.microsoft.com/office/drawing/2014/main" id="{02556EF6-AF86-FC5A-573A-4F5C94944AA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99359" y="2387850"/>
            <a:ext cx="914400" cy="914400"/>
          </a:xfrm>
          <a:prstGeom prst="rect">
            <a:avLst/>
          </a:prstGeom>
        </p:spPr>
      </p:pic>
      <p:cxnSp>
        <p:nvCxnSpPr>
          <p:cNvPr id="52" name="Gerader Verbinder 51">
            <a:extLst>
              <a:ext uri="{FF2B5EF4-FFF2-40B4-BE49-F238E27FC236}">
                <a16:creationId xmlns:a16="http://schemas.microsoft.com/office/drawing/2014/main" id="{656714CD-80AF-6A7B-B9FC-122E91B873C6}"/>
              </a:ext>
            </a:extLst>
          </p:cNvPr>
          <p:cNvCxnSpPr>
            <a:cxnSpLocks/>
          </p:cNvCxnSpPr>
          <p:nvPr/>
        </p:nvCxnSpPr>
        <p:spPr>
          <a:xfrm flipH="1" flipV="1">
            <a:off x="6516414" y="4792717"/>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D49F852-3D31-3D53-A6EF-FB461B9F51CA}"/>
              </a:ext>
            </a:extLst>
          </p:cNvPr>
          <p:cNvCxnSpPr>
            <a:cxnSpLocks/>
          </p:cNvCxnSpPr>
          <p:nvPr/>
        </p:nvCxnSpPr>
        <p:spPr>
          <a:xfrm flipH="1" flipV="1">
            <a:off x="6469169" y="5691341"/>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Pfeil: nach oben gebogen 55">
            <a:extLst>
              <a:ext uri="{FF2B5EF4-FFF2-40B4-BE49-F238E27FC236}">
                <a16:creationId xmlns:a16="http://schemas.microsoft.com/office/drawing/2014/main" id="{C9642692-425B-22C0-9BF0-01983C7A5982}"/>
              </a:ext>
            </a:extLst>
          </p:cNvPr>
          <p:cNvSpPr/>
          <p:nvPr/>
        </p:nvSpPr>
        <p:spPr>
          <a:xfrm rot="16200000" flipH="1">
            <a:off x="9513466" y="5170845"/>
            <a:ext cx="807495" cy="1190701"/>
          </a:xfrm>
          <a:prstGeom prst="bentUpArrow">
            <a:avLst>
              <a:gd name="adj1" fmla="val 21095"/>
              <a:gd name="adj2" fmla="val 25000"/>
              <a:gd name="adj3" fmla="val 25000"/>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57712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4AA1EB5-2F51-6BBF-1F1A-C9E7B31CB2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9B5642F2-5F06-A9A2-5900-B1924D63F07E}"/>
              </a:ext>
            </a:extLst>
          </p:cNvPr>
          <p:cNvSpPr>
            <a:spLocks noGrp="1"/>
          </p:cNvSpPr>
          <p:nvPr>
            <p:ph type="sldNum" sz="quarter" idx="12"/>
          </p:nvPr>
        </p:nvSpPr>
        <p:spPr/>
        <p:txBody>
          <a:bodyPr/>
          <a:lstStyle/>
          <a:p>
            <a:fld id="{38C8B667-3734-4FD9-9F7F-A4B0DFB430C1}" type="slidenum">
              <a:rPr lang="de-DE" smtClean="0"/>
              <a:t>27</a:t>
            </a:fld>
            <a:endParaRPr lang="de-DE"/>
          </a:p>
        </p:txBody>
      </p:sp>
      <p:sp>
        <p:nvSpPr>
          <p:cNvPr id="4" name="Titel 3">
            <a:extLst>
              <a:ext uri="{FF2B5EF4-FFF2-40B4-BE49-F238E27FC236}">
                <a16:creationId xmlns:a16="http://schemas.microsoft.com/office/drawing/2014/main" id="{295BA30D-9761-53E3-1711-73E7EA2F9F04}"/>
              </a:ext>
            </a:extLst>
          </p:cNvPr>
          <p:cNvSpPr>
            <a:spLocks noGrp="1"/>
          </p:cNvSpPr>
          <p:nvPr>
            <p:ph type="title"/>
          </p:nvPr>
        </p:nvSpPr>
        <p:spPr/>
        <p:txBody>
          <a:bodyPr/>
          <a:lstStyle/>
          <a:p>
            <a:r>
              <a:rPr lang="de-DE"/>
              <a:t>Reinforcement Learning</a:t>
            </a:r>
            <a:br>
              <a:rPr lang="de-DE"/>
            </a:br>
            <a:r>
              <a:rPr lang="de-DE"/>
              <a:t>Verstecken mit KI</a:t>
            </a:r>
          </a:p>
        </p:txBody>
      </p:sp>
      <p:pic>
        <p:nvPicPr>
          <p:cNvPr id="6" name="Onlinemedien 5" title="Multi-Agent Hide and Seek">
            <a:hlinkClick r:id="" action="ppaction://media"/>
            <a:extLst>
              <a:ext uri="{FF2B5EF4-FFF2-40B4-BE49-F238E27FC236}">
                <a16:creationId xmlns:a16="http://schemas.microsoft.com/office/drawing/2014/main" id="{20528E43-F0D0-D4A5-3C66-DFC0206C2258}"/>
              </a:ext>
            </a:extLst>
          </p:cNvPr>
          <p:cNvPicPr>
            <a:picLocks noRot="1" noChangeAspect="1"/>
          </p:cNvPicPr>
          <p:nvPr>
            <a:videoFile r:link="rId1"/>
          </p:nvPr>
        </p:nvPicPr>
        <p:blipFill>
          <a:blip r:embed="rId4"/>
          <a:stretch>
            <a:fillRect/>
          </a:stretch>
        </p:blipFill>
        <p:spPr>
          <a:xfrm>
            <a:off x="2204661" y="1969318"/>
            <a:ext cx="7679117" cy="4338701"/>
          </a:xfrm>
          <a:prstGeom prst="rect">
            <a:avLst/>
          </a:prstGeom>
        </p:spPr>
      </p:pic>
    </p:spTree>
    <p:extLst>
      <p:ext uri="{BB962C8B-B14F-4D97-AF65-F5344CB8AC3E}">
        <p14:creationId xmlns:p14="http://schemas.microsoft.com/office/powerpoint/2010/main" val="39429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28</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Reinforcement Learning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2099" y="3523513"/>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22" name="Textfeld 21">
            <a:extLst>
              <a:ext uri="{FF2B5EF4-FFF2-40B4-BE49-F238E27FC236}">
                <a16:creationId xmlns:a16="http://schemas.microsoft.com/office/drawing/2014/main" id="{D1BD6737-82F1-5BD4-0CA5-B24682D89AE5}"/>
              </a:ext>
            </a:extLst>
          </p:cNvPr>
          <p:cNvSpPr txBox="1"/>
          <p:nvPr/>
        </p:nvSpPr>
        <p:spPr>
          <a:xfrm>
            <a:off x="5742353" y="5888066"/>
            <a:ext cx="1369837" cy="369332"/>
          </a:xfrm>
          <a:prstGeom prst="rect">
            <a:avLst/>
          </a:prstGeom>
          <a:noFill/>
        </p:spPr>
        <p:txBody>
          <a:bodyPr wrap="square" rtlCol="0">
            <a:spAutoFit/>
          </a:bodyPr>
          <a:lstStyle/>
          <a:p>
            <a:pPr algn="ctr"/>
            <a:r>
              <a:rPr lang="de-DE"/>
              <a:t>Aktionen</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2568526" y="4476761"/>
            <a:ext cx="1218025" cy="369332"/>
          </a:xfrm>
          <a:prstGeom prst="rect">
            <a:avLst/>
          </a:prstGeom>
          <a:noFill/>
        </p:spPr>
        <p:txBody>
          <a:bodyPr wrap="square" rtlCol="0">
            <a:spAutoFit/>
          </a:bodyPr>
          <a:lstStyle/>
          <a:p>
            <a:pPr algn="ctr"/>
            <a:r>
              <a:rPr lang="de-DE"/>
              <a:t>Umfeld</a:t>
            </a:r>
          </a:p>
        </p:txBody>
      </p:sp>
      <p:sp>
        <p:nvSpPr>
          <p:cNvPr id="28" name="Textfeld 27">
            <a:extLst>
              <a:ext uri="{FF2B5EF4-FFF2-40B4-BE49-F238E27FC236}">
                <a16:creationId xmlns:a16="http://schemas.microsoft.com/office/drawing/2014/main" id="{C641D51C-3C4E-62BB-B394-C584587D6505}"/>
              </a:ext>
            </a:extLst>
          </p:cNvPr>
          <p:cNvSpPr txBox="1"/>
          <p:nvPr/>
        </p:nvSpPr>
        <p:spPr>
          <a:xfrm>
            <a:off x="4977660" y="2063901"/>
            <a:ext cx="2804040" cy="369332"/>
          </a:xfrm>
          <a:prstGeom prst="rect">
            <a:avLst/>
          </a:prstGeom>
          <a:noFill/>
        </p:spPr>
        <p:txBody>
          <a:bodyPr wrap="square" rtlCol="0">
            <a:spAutoFit/>
          </a:bodyPr>
          <a:lstStyle/>
          <a:p>
            <a:pPr algn="ctr"/>
            <a:r>
              <a:rPr lang="de-DE"/>
              <a:t>Beobachtung, Belohnung</a:t>
            </a:r>
          </a:p>
        </p:txBody>
      </p:sp>
      <p:pic>
        <p:nvPicPr>
          <p:cNvPr id="6" name="Grafik 5" descr="Labyrinth mit einfarbiger Füllung">
            <a:extLst>
              <a:ext uri="{FF2B5EF4-FFF2-40B4-BE49-F238E27FC236}">
                <a16:creationId xmlns:a16="http://schemas.microsoft.com/office/drawing/2014/main" id="{A49AB6FC-89C9-8F86-5052-C01524ECA3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0339" y="3558594"/>
            <a:ext cx="914400" cy="914400"/>
          </a:xfrm>
          <a:prstGeom prst="rect">
            <a:avLst/>
          </a:prstGeom>
        </p:spPr>
      </p:pic>
      <p:sp>
        <p:nvSpPr>
          <p:cNvPr id="8" name="Textfeld 7">
            <a:extLst>
              <a:ext uri="{FF2B5EF4-FFF2-40B4-BE49-F238E27FC236}">
                <a16:creationId xmlns:a16="http://schemas.microsoft.com/office/drawing/2014/main" id="{0DCEE462-42CD-349C-D69E-40AD9E688D45}"/>
              </a:ext>
            </a:extLst>
          </p:cNvPr>
          <p:cNvSpPr txBox="1"/>
          <p:nvPr/>
        </p:nvSpPr>
        <p:spPr>
          <a:xfrm>
            <a:off x="8810286" y="4521453"/>
            <a:ext cx="1218025" cy="369332"/>
          </a:xfrm>
          <a:prstGeom prst="rect">
            <a:avLst/>
          </a:prstGeom>
          <a:noFill/>
        </p:spPr>
        <p:txBody>
          <a:bodyPr wrap="square" rtlCol="0">
            <a:spAutoFit/>
          </a:bodyPr>
          <a:lstStyle/>
          <a:p>
            <a:pPr algn="ctr"/>
            <a:r>
              <a:rPr lang="de-DE"/>
              <a:t>KI Modell</a:t>
            </a:r>
          </a:p>
        </p:txBody>
      </p:sp>
      <p:sp>
        <p:nvSpPr>
          <p:cNvPr id="10" name="Pfeil: nach unten gekrümmt 9">
            <a:extLst>
              <a:ext uri="{FF2B5EF4-FFF2-40B4-BE49-F238E27FC236}">
                <a16:creationId xmlns:a16="http://schemas.microsoft.com/office/drawing/2014/main" id="{6E96F9FD-E118-6C08-31F1-F6A704992BE6}"/>
              </a:ext>
            </a:extLst>
          </p:cNvPr>
          <p:cNvSpPr/>
          <p:nvPr/>
        </p:nvSpPr>
        <p:spPr>
          <a:xfrm>
            <a:off x="3229900" y="2509521"/>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nach unten gekrümmt 12">
            <a:extLst>
              <a:ext uri="{FF2B5EF4-FFF2-40B4-BE49-F238E27FC236}">
                <a16:creationId xmlns:a16="http://schemas.microsoft.com/office/drawing/2014/main" id="{7B0F85C2-3E1B-28BD-6FAE-BEB7B2E972BC}"/>
              </a:ext>
            </a:extLst>
          </p:cNvPr>
          <p:cNvSpPr/>
          <p:nvPr/>
        </p:nvSpPr>
        <p:spPr>
          <a:xfrm rot="10800000">
            <a:off x="3024553" y="5021672"/>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gebogen 16">
            <a:extLst>
              <a:ext uri="{FF2B5EF4-FFF2-40B4-BE49-F238E27FC236}">
                <a16:creationId xmlns:a16="http://schemas.microsoft.com/office/drawing/2014/main" id="{70EEDA8C-3C08-EB82-1127-951B30B407BC}"/>
              </a:ext>
            </a:extLst>
          </p:cNvPr>
          <p:cNvSpPr/>
          <p:nvPr/>
        </p:nvSpPr>
        <p:spPr>
          <a:xfrm rot="5400000">
            <a:off x="9553215" y="3292487"/>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Textfeld 18">
            <a:extLst>
              <a:ext uri="{FF2B5EF4-FFF2-40B4-BE49-F238E27FC236}">
                <a16:creationId xmlns:a16="http://schemas.microsoft.com/office/drawing/2014/main" id="{A1E036C5-2BDA-30F4-CB10-1C815BB158B6}"/>
              </a:ext>
            </a:extLst>
          </p:cNvPr>
          <p:cNvSpPr txBox="1"/>
          <p:nvPr/>
        </p:nvSpPr>
        <p:spPr>
          <a:xfrm>
            <a:off x="10514749" y="3738792"/>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580682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CD4A57F-A9AE-18BB-4BCF-9B4DE809C36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9E89E37-7BC2-9A49-F3B1-06EFCA1632B9}"/>
              </a:ext>
            </a:extLst>
          </p:cNvPr>
          <p:cNvSpPr>
            <a:spLocks noGrp="1"/>
          </p:cNvSpPr>
          <p:nvPr>
            <p:ph type="sldNum" sz="quarter" idx="12"/>
          </p:nvPr>
        </p:nvSpPr>
        <p:spPr/>
        <p:txBody>
          <a:bodyPr/>
          <a:lstStyle/>
          <a:p>
            <a:fld id="{38C8B667-3734-4FD9-9F7F-A4B0DFB430C1}" type="slidenum">
              <a:rPr lang="de-DE" smtClean="0"/>
              <a:t>29</a:t>
            </a:fld>
            <a:endParaRPr lang="de-DE"/>
          </a:p>
        </p:txBody>
      </p:sp>
      <p:sp>
        <p:nvSpPr>
          <p:cNvPr id="4" name="Titel 3">
            <a:extLst>
              <a:ext uri="{FF2B5EF4-FFF2-40B4-BE49-F238E27FC236}">
                <a16:creationId xmlns:a16="http://schemas.microsoft.com/office/drawing/2014/main" id="{A99E98A0-5914-FA3C-06A9-2DE48750C436}"/>
              </a:ext>
            </a:extLst>
          </p:cNvPr>
          <p:cNvSpPr>
            <a:spLocks noGrp="1"/>
          </p:cNvSpPr>
          <p:nvPr>
            <p:ph type="title"/>
          </p:nvPr>
        </p:nvSpPr>
        <p:spPr/>
        <p:txBody>
          <a:bodyPr/>
          <a:lstStyle/>
          <a:p>
            <a:r>
              <a:rPr lang="de-DE" err="1"/>
              <a:t>Overfitting</a:t>
            </a:r>
            <a:r>
              <a:rPr lang="de-DE"/>
              <a:t> + </a:t>
            </a:r>
            <a:r>
              <a:rPr lang="de-DE" err="1"/>
              <a:t>Underfitting</a:t>
            </a:r>
            <a:br>
              <a:rPr lang="de-DE"/>
            </a:br>
            <a:r>
              <a:rPr lang="de-DE"/>
              <a:t>Am Beispiel Regression</a:t>
            </a:r>
          </a:p>
        </p:txBody>
      </p:sp>
      <p:sp>
        <p:nvSpPr>
          <p:cNvPr id="6" name="Textfeld 5">
            <a:extLst>
              <a:ext uri="{FF2B5EF4-FFF2-40B4-BE49-F238E27FC236}">
                <a16:creationId xmlns:a16="http://schemas.microsoft.com/office/drawing/2014/main" id="{D030B6FC-D9B1-235A-F36B-67B60CF8D173}"/>
              </a:ext>
            </a:extLst>
          </p:cNvPr>
          <p:cNvSpPr txBox="1"/>
          <p:nvPr/>
        </p:nvSpPr>
        <p:spPr>
          <a:xfrm>
            <a:off x="-2962441" y="5750347"/>
            <a:ext cx="2724904" cy="338554"/>
          </a:xfrm>
          <a:prstGeom prst="rect">
            <a:avLst/>
          </a:prstGeom>
          <a:noFill/>
        </p:spPr>
        <p:txBody>
          <a:bodyPr wrap="square" rtlCol="0">
            <a:spAutoFit/>
          </a:bodyPr>
          <a:lstStyle/>
          <a:p>
            <a:r>
              <a:rPr lang="de-DE" sz="800">
                <a:solidFill>
                  <a:schemeClr val="tx1">
                    <a:lumMod val="50000"/>
                    <a:lumOff val="50000"/>
                  </a:schemeClr>
                </a:solidFill>
              </a:rPr>
              <a:t>https://miro.medium.com/v2/resize:fit:1400/format:webp/1*_7OPgojau8hkiPUiHoGK_w.png</a:t>
            </a:r>
          </a:p>
        </p:txBody>
      </p:sp>
      <p:pic>
        <p:nvPicPr>
          <p:cNvPr id="8" name="Grafik 7">
            <a:extLst>
              <a:ext uri="{FF2B5EF4-FFF2-40B4-BE49-F238E27FC236}">
                <a16:creationId xmlns:a16="http://schemas.microsoft.com/office/drawing/2014/main" id="{CCC6B9D6-E9AC-1BFE-7A65-0662CABB01A9}"/>
              </a:ext>
            </a:extLst>
          </p:cNvPr>
          <p:cNvPicPr>
            <a:picLocks noChangeAspect="1"/>
          </p:cNvPicPr>
          <p:nvPr/>
        </p:nvPicPr>
        <p:blipFill>
          <a:blip r:embed="rId3"/>
          <a:stretch>
            <a:fillRect/>
          </a:stretch>
        </p:blipFill>
        <p:spPr>
          <a:xfrm>
            <a:off x="1597000" y="1865713"/>
            <a:ext cx="8995893" cy="3126573"/>
          </a:xfrm>
          <a:prstGeom prst="rect">
            <a:avLst/>
          </a:prstGeom>
        </p:spPr>
      </p:pic>
      <p:sp>
        <p:nvSpPr>
          <p:cNvPr id="9" name="Textfeld 8">
            <a:extLst>
              <a:ext uri="{FF2B5EF4-FFF2-40B4-BE49-F238E27FC236}">
                <a16:creationId xmlns:a16="http://schemas.microsoft.com/office/drawing/2014/main" id="{979DAE78-4133-EC2E-7252-55AAE984CB1B}"/>
              </a:ext>
            </a:extLst>
          </p:cNvPr>
          <p:cNvSpPr txBox="1"/>
          <p:nvPr/>
        </p:nvSpPr>
        <p:spPr>
          <a:xfrm>
            <a:off x="1596999" y="5292084"/>
            <a:ext cx="2813301" cy="923330"/>
          </a:xfrm>
          <a:prstGeom prst="rect">
            <a:avLst/>
          </a:prstGeom>
          <a:noFill/>
        </p:spPr>
        <p:txBody>
          <a:bodyPr wrap="square" rtlCol="0">
            <a:spAutoFit/>
          </a:bodyPr>
          <a:lstStyle/>
          <a:p>
            <a:r>
              <a:rPr lang="de-DE"/>
              <a:t>Zu einfach, um die zugrunde liegende Funktion zu beschreiben.</a:t>
            </a:r>
          </a:p>
        </p:txBody>
      </p:sp>
      <p:sp>
        <p:nvSpPr>
          <p:cNvPr id="10" name="Textfeld 9">
            <a:extLst>
              <a:ext uri="{FF2B5EF4-FFF2-40B4-BE49-F238E27FC236}">
                <a16:creationId xmlns:a16="http://schemas.microsoft.com/office/drawing/2014/main" id="{76D624FE-B02C-48A3-72CF-AC6EFE15E5C0}"/>
              </a:ext>
            </a:extLst>
          </p:cNvPr>
          <p:cNvSpPr txBox="1"/>
          <p:nvPr/>
        </p:nvSpPr>
        <p:spPr>
          <a:xfrm>
            <a:off x="7781700" y="5288682"/>
            <a:ext cx="2724904" cy="923330"/>
          </a:xfrm>
          <a:prstGeom prst="rect">
            <a:avLst/>
          </a:prstGeom>
          <a:noFill/>
        </p:spPr>
        <p:txBody>
          <a:bodyPr wrap="square" rtlCol="0">
            <a:spAutoFit/>
          </a:bodyPr>
          <a:lstStyle/>
          <a:p>
            <a:r>
              <a:rPr lang="de-DE"/>
              <a:t>Jeder Datenpunkt liegt auf der Funktion. Zu gut, um wahr zu sein.</a:t>
            </a:r>
          </a:p>
        </p:txBody>
      </p:sp>
    </p:spTree>
    <p:extLst>
      <p:ext uri="{BB962C8B-B14F-4D97-AF65-F5344CB8AC3E}">
        <p14:creationId xmlns:p14="http://schemas.microsoft.com/office/powerpoint/2010/main" val="339033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3</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a:t>Wer bin ich?</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p:txBody>
          <a:bodyPr/>
          <a:lstStyle/>
          <a:p>
            <a:pPr marL="342900" indent="-342900">
              <a:buFont typeface="Arial" panose="020B0604020202020204" pitchFamily="34" charset="0"/>
              <a:buChar char="•"/>
            </a:pPr>
            <a:r>
              <a:rPr lang="de-DE"/>
              <a:t>Vorstellung des Vortragenden</a:t>
            </a:r>
          </a:p>
        </p:txBody>
      </p:sp>
    </p:spTree>
    <p:extLst>
      <p:ext uri="{BB962C8B-B14F-4D97-AF65-F5344CB8AC3E}">
        <p14:creationId xmlns:p14="http://schemas.microsoft.com/office/powerpoint/2010/main" val="115876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6D5388D-E77D-947A-1AFD-A31CBF7CB40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D3E82E8E-1B59-E6D8-87C7-E2A5390EBC15}"/>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30</a:t>
            </a:fld>
            <a:endParaRPr lang="de-DE"/>
          </a:p>
        </p:txBody>
      </p:sp>
      <p:sp>
        <p:nvSpPr>
          <p:cNvPr id="4" name="Titel 3">
            <a:extLst>
              <a:ext uri="{FF2B5EF4-FFF2-40B4-BE49-F238E27FC236}">
                <a16:creationId xmlns:a16="http://schemas.microsoft.com/office/drawing/2014/main" id="{CA15E6D6-2CED-40C1-6D60-D79431FE8D1B}"/>
              </a:ext>
            </a:extLst>
          </p:cNvPr>
          <p:cNvSpPr>
            <a:spLocks noGrp="1"/>
          </p:cNvSpPr>
          <p:nvPr>
            <p:ph type="title"/>
          </p:nvPr>
        </p:nvSpPr>
        <p:spPr/>
        <p:txBody>
          <a:bodyPr anchor="t">
            <a:normAutofit/>
          </a:bodyPr>
          <a:lstStyle/>
          <a:p>
            <a:r>
              <a:rPr lang="de-DE" err="1"/>
              <a:t>Overfitting</a:t>
            </a:r>
            <a:endParaRPr lang="de-DE"/>
          </a:p>
        </p:txBody>
      </p:sp>
      <p:sp>
        <p:nvSpPr>
          <p:cNvPr id="5" name="Inhaltsplatzhalter 4">
            <a:extLst>
              <a:ext uri="{FF2B5EF4-FFF2-40B4-BE49-F238E27FC236}">
                <a16:creationId xmlns:a16="http://schemas.microsoft.com/office/drawing/2014/main" id="{172124D8-DEE1-4D02-F575-888DC01D6B03}"/>
              </a:ext>
            </a:extLst>
          </p:cNvPr>
          <p:cNvSpPr>
            <a:spLocks noGrp="1"/>
          </p:cNvSpPr>
          <p:nvPr>
            <p:ph type="body" orient="vert" idx="13"/>
          </p:nvPr>
        </p:nvSpPr>
        <p:spPr/>
        <p:txBody>
          <a:bodyPr anchor="t">
            <a:normAutofit/>
          </a:bodyPr>
          <a:lstStyle/>
          <a:p>
            <a:r>
              <a:rPr lang="de-DE"/>
              <a:t>Wieso sind manche Modelle </a:t>
            </a:r>
            <a:r>
              <a:rPr lang="de-DE" err="1"/>
              <a:t>overfitted</a:t>
            </a:r>
            <a:r>
              <a:rPr lang="de-DE"/>
              <a:t>?</a:t>
            </a:r>
          </a:p>
          <a:p>
            <a:pPr marL="342900" indent="-342900">
              <a:buFont typeface="Arial" panose="020B0604020202020204" pitchFamily="34" charset="0"/>
              <a:buChar char="•"/>
            </a:pPr>
            <a:r>
              <a:rPr lang="de-DE"/>
              <a:t>Modell hat sich zu sehr an die Trainingsdaten „gewöhnt“</a:t>
            </a:r>
          </a:p>
          <a:p>
            <a:endParaRPr lang="de-DE"/>
          </a:p>
          <a:p>
            <a:endParaRPr lang="de-DE"/>
          </a:p>
          <a:p>
            <a:r>
              <a:rPr lang="de-DE"/>
              <a:t>Wieso ist </a:t>
            </a:r>
            <a:r>
              <a:rPr lang="de-DE" err="1"/>
              <a:t>Overfitting</a:t>
            </a:r>
            <a:r>
              <a:rPr lang="de-DE"/>
              <a:t> nicht gut?</a:t>
            </a:r>
          </a:p>
          <a:p>
            <a:pPr marL="342900" indent="-342900">
              <a:buFont typeface="Arial" panose="020B0604020202020204" pitchFamily="34" charset="0"/>
              <a:buChar char="•"/>
            </a:pPr>
            <a:r>
              <a:rPr lang="de-DE"/>
              <a:t>Modell performt bei neuen Daten nicht gut</a:t>
            </a:r>
            <a:br>
              <a:rPr lang="de-DE"/>
            </a:br>
            <a:r>
              <a:rPr lang="de-DE"/>
              <a:t> </a:t>
            </a:r>
          </a:p>
        </p:txBody>
      </p:sp>
      <p:pic>
        <p:nvPicPr>
          <p:cNvPr id="7" name="Grafik 6">
            <a:extLst>
              <a:ext uri="{FF2B5EF4-FFF2-40B4-BE49-F238E27FC236}">
                <a16:creationId xmlns:a16="http://schemas.microsoft.com/office/drawing/2014/main" id="{A03E7093-9D23-7B93-5F14-FC5F9D7A7E26}"/>
              </a:ext>
            </a:extLst>
          </p:cNvPr>
          <p:cNvPicPr>
            <a:picLocks noChangeAspect="1"/>
          </p:cNvPicPr>
          <p:nvPr/>
        </p:nvPicPr>
        <p:blipFill>
          <a:blip r:embed="rId3"/>
          <a:stretch>
            <a:fillRect/>
          </a:stretch>
        </p:blipFill>
        <p:spPr>
          <a:xfrm>
            <a:off x="7920568" y="2648614"/>
            <a:ext cx="3862917" cy="2858558"/>
          </a:xfrm>
          <a:prstGeom prst="rect">
            <a:avLst/>
          </a:prstGeom>
          <a:noFill/>
        </p:spPr>
      </p:pic>
    </p:spTree>
    <p:extLst>
      <p:ext uri="{BB962C8B-B14F-4D97-AF65-F5344CB8AC3E}">
        <p14:creationId xmlns:p14="http://schemas.microsoft.com/office/powerpoint/2010/main" val="631507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81EB958-4E24-CD77-2C50-BFDCD51C022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3C03E576-2E75-E875-67A1-B9E85F10B0D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31</a:t>
            </a:fld>
            <a:endParaRPr lang="de-DE"/>
          </a:p>
        </p:txBody>
      </p:sp>
      <p:sp>
        <p:nvSpPr>
          <p:cNvPr id="4" name="Titel 3">
            <a:extLst>
              <a:ext uri="{FF2B5EF4-FFF2-40B4-BE49-F238E27FC236}">
                <a16:creationId xmlns:a16="http://schemas.microsoft.com/office/drawing/2014/main" id="{03D7A956-7809-C743-98C2-DCB271759789}"/>
              </a:ext>
            </a:extLst>
          </p:cNvPr>
          <p:cNvSpPr>
            <a:spLocks noGrp="1"/>
          </p:cNvSpPr>
          <p:nvPr>
            <p:ph type="title"/>
          </p:nvPr>
        </p:nvSpPr>
        <p:spPr/>
        <p:txBody>
          <a:bodyPr anchor="t">
            <a:normAutofit/>
          </a:bodyPr>
          <a:lstStyle/>
          <a:p>
            <a:r>
              <a:rPr lang="de-DE" err="1"/>
              <a:t>Underfitting</a:t>
            </a:r>
            <a:endParaRPr lang="de-DE"/>
          </a:p>
        </p:txBody>
      </p:sp>
      <p:sp>
        <p:nvSpPr>
          <p:cNvPr id="5" name="Inhaltsplatzhalter 4">
            <a:extLst>
              <a:ext uri="{FF2B5EF4-FFF2-40B4-BE49-F238E27FC236}">
                <a16:creationId xmlns:a16="http://schemas.microsoft.com/office/drawing/2014/main" id="{FB3503FE-83FC-AB88-F4E3-20C6B7C8C46B}"/>
              </a:ext>
            </a:extLst>
          </p:cNvPr>
          <p:cNvSpPr>
            <a:spLocks noGrp="1"/>
          </p:cNvSpPr>
          <p:nvPr>
            <p:ph type="body" orient="vert" idx="13"/>
          </p:nvPr>
        </p:nvSpPr>
        <p:spPr/>
        <p:txBody>
          <a:bodyPr anchor="t">
            <a:normAutofit/>
          </a:bodyPr>
          <a:lstStyle/>
          <a:p>
            <a:r>
              <a:rPr lang="de-DE"/>
              <a:t>Wieso sind manche Modelle </a:t>
            </a:r>
            <a:r>
              <a:rPr lang="de-DE" err="1"/>
              <a:t>underfitted</a:t>
            </a:r>
            <a:r>
              <a:rPr lang="de-DE"/>
              <a:t>?</a:t>
            </a:r>
          </a:p>
          <a:p>
            <a:pPr marL="342900" indent="-342900">
              <a:buFont typeface="Arial" panose="020B0604020202020204" pitchFamily="34" charset="0"/>
              <a:buChar char="•"/>
            </a:pPr>
            <a:r>
              <a:rPr lang="de-DE"/>
              <a:t>Modell (lineare Funktion) ist zu einfach</a:t>
            </a:r>
          </a:p>
          <a:p>
            <a:pPr marL="342900" indent="-342900">
              <a:buFont typeface="Arial" panose="020B0604020202020204" pitchFamily="34" charset="0"/>
              <a:buChar char="•"/>
            </a:pPr>
            <a:r>
              <a:rPr lang="de-DE"/>
              <a:t>gewähltes Modell kann die Daten nicht abbilden</a:t>
            </a:r>
          </a:p>
          <a:p>
            <a:endParaRPr lang="de-DE"/>
          </a:p>
          <a:p>
            <a:r>
              <a:rPr lang="de-DE"/>
              <a:t>Wieso ist </a:t>
            </a:r>
            <a:r>
              <a:rPr lang="de-DE" err="1"/>
              <a:t>Underfitting</a:t>
            </a:r>
            <a:r>
              <a:rPr lang="de-DE"/>
              <a:t> nicht gut?</a:t>
            </a:r>
          </a:p>
          <a:p>
            <a:pPr marL="342900" indent="-342900">
              <a:buFont typeface="Arial" panose="020B0604020202020204" pitchFamily="34" charset="0"/>
              <a:buChar char="•"/>
            </a:pPr>
            <a:r>
              <a:rPr lang="de-DE"/>
              <a:t>Modell performt bei neuen und bekannten Daten nicht gut</a:t>
            </a:r>
          </a:p>
          <a:p>
            <a:endParaRPr lang="de-DE"/>
          </a:p>
        </p:txBody>
      </p:sp>
      <p:pic>
        <p:nvPicPr>
          <p:cNvPr id="7" name="Grafik 6">
            <a:extLst>
              <a:ext uri="{FF2B5EF4-FFF2-40B4-BE49-F238E27FC236}">
                <a16:creationId xmlns:a16="http://schemas.microsoft.com/office/drawing/2014/main" id="{65994791-7006-38FC-8B08-2FD05F2864C6}"/>
              </a:ext>
            </a:extLst>
          </p:cNvPr>
          <p:cNvPicPr>
            <a:picLocks noChangeAspect="1"/>
          </p:cNvPicPr>
          <p:nvPr/>
        </p:nvPicPr>
        <p:blipFill>
          <a:blip r:embed="rId3"/>
          <a:stretch>
            <a:fillRect/>
          </a:stretch>
        </p:blipFill>
        <p:spPr>
          <a:xfrm>
            <a:off x="7920568" y="2643785"/>
            <a:ext cx="3862917" cy="2868215"/>
          </a:xfrm>
          <a:prstGeom prst="rect">
            <a:avLst/>
          </a:prstGeom>
          <a:noFill/>
        </p:spPr>
      </p:pic>
    </p:spTree>
    <p:extLst>
      <p:ext uri="{BB962C8B-B14F-4D97-AF65-F5344CB8AC3E}">
        <p14:creationId xmlns:p14="http://schemas.microsoft.com/office/powerpoint/2010/main" val="343792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32</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Tree>
    <p:extLst>
      <p:ext uri="{BB962C8B-B14F-4D97-AF65-F5344CB8AC3E}">
        <p14:creationId xmlns:p14="http://schemas.microsoft.com/office/powerpoint/2010/main" val="196381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33</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lstStyle/>
          <a:p>
            <a:r>
              <a:rPr lang="de-DE"/>
              <a:t>KI Projekte in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6563" y="2033702"/>
            <a:ext cx="4585051" cy="863600"/>
          </a:xfrm>
        </p:spPr>
        <p:txBody>
          <a:bodyPr/>
          <a:lstStyle/>
          <a:p>
            <a:r>
              <a:rPr lang="de-DE"/>
              <a:t>Autonome Shuttle von der </a:t>
            </a:r>
            <a:r>
              <a:rPr lang="de-DE" err="1"/>
              <a:t>Experimenta</a:t>
            </a:r>
            <a:r>
              <a:rPr lang="de-DE"/>
              <a:t>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a:extLst>
              <a:ext uri="{28A0092B-C50C-407E-A947-70E740481C1C}">
                <a14:useLocalDpi xmlns:a14="http://schemas.microsoft.com/office/drawing/2010/main" val="0"/>
              </a:ext>
            </a:extLst>
          </a:blip>
          <a:srcRect l="11576" r="11576"/>
          <a:stretch>
            <a:fillRect/>
          </a:stretch>
        </p:blipFill>
        <p:spPr>
          <a:xfrm rot="5400000">
            <a:off x="7760725" y="2975511"/>
            <a:ext cx="3514880" cy="3430320"/>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675" y="2933231"/>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800893" y="2033700"/>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34</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35</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a:t>Demonstratoren</a:t>
            </a:r>
          </a:p>
        </p:txBody>
      </p:sp>
      <p:sp>
        <p:nvSpPr>
          <p:cNvPr id="16" name="Vertical Text Placeholder 4">
            <a:extLst>
              <a:ext uri="{FF2B5EF4-FFF2-40B4-BE49-F238E27FC236}">
                <a16:creationId xmlns:a16="http://schemas.microsoft.com/office/drawing/2014/main" id="{48182D6E-5BE7-7F5D-3FBB-C4B0898D7785}"/>
              </a:ext>
            </a:extLst>
          </p:cNvPr>
          <p:cNvSpPr>
            <a:spLocks noGrp="1"/>
          </p:cNvSpPr>
          <p:nvPr>
            <p:ph type="body" orient="vert" idx="13"/>
          </p:nvPr>
        </p:nvSpPr>
        <p:spPr/>
        <p:txBody>
          <a:bodyPr/>
          <a:lstStyle/>
          <a:p>
            <a:endParaRPr lang="en-US"/>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36</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lstStyle/>
          <a:p>
            <a:r>
              <a:rPr lang="de-DE"/>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37</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38</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lstStyle/>
          <a:p>
            <a:r>
              <a:rPr lang="de-DE"/>
              <a:t>Wie geht es jetzt weiter?</a:t>
            </a:r>
          </a:p>
        </p:txBody>
      </p:sp>
      <p:sp>
        <p:nvSpPr>
          <p:cNvPr id="5" name="Inhaltsplatzhalter 4">
            <a:extLst>
              <a:ext uri="{FF2B5EF4-FFF2-40B4-BE49-F238E27FC236}">
                <a16:creationId xmlns:a16="http://schemas.microsoft.com/office/drawing/2014/main" id="{9EAB25E4-6645-61C7-740E-3C61EE3BD5A4}"/>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2155087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39</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40</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p:txBody>
          <a:bodyPr anchor="t">
            <a:normAutofit/>
          </a:bodyPr>
          <a:lstStyle/>
          <a:p>
            <a:r>
              <a:rPr lang="de-DE"/>
              <a:t>KI vs. ML VS. DL</a:t>
            </a:r>
            <a:br>
              <a:rPr lang="de-DE"/>
            </a:br>
            <a:r>
              <a:rPr lang="de-DE"/>
              <a:t>TODO Beispiele?</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p:txBody>
          <a:bodyPr/>
          <a:lstStyle/>
          <a:p>
            <a:endParaRPr lang="en-US"/>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3213860049"/>
              </p:ext>
            </p:extLst>
          </p:nvPr>
        </p:nvGraphicFramePr>
        <p:xfrm>
          <a:off x="406405" y="2565404"/>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Pfeil: nach rechts 4">
            <a:extLst>
              <a:ext uri="{FF2B5EF4-FFF2-40B4-BE49-F238E27FC236}">
                <a16:creationId xmlns:a16="http://schemas.microsoft.com/office/drawing/2014/main" id="{E8653F41-EAC7-33A3-289F-06760D8524DE}"/>
              </a:ext>
            </a:extLst>
          </p:cNvPr>
          <p:cNvSpPr/>
          <p:nvPr/>
        </p:nvSpPr>
        <p:spPr>
          <a:xfrm rot="20482458">
            <a:off x="3938655" y="3127259"/>
            <a:ext cx="2743444"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6C70357-6BDD-EBF6-B0B2-7EAC97D241B2}"/>
              </a:ext>
            </a:extLst>
          </p:cNvPr>
          <p:cNvSpPr txBox="1"/>
          <p:nvPr/>
        </p:nvSpPr>
        <p:spPr>
          <a:xfrm>
            <a:off x="6673495" y="2565404"/>
            <a:ext cx="4312508" cy="923330"/>
          </a:xfrm>
          <a:prstGeom prst="rect">
            <a:avLst/>
          </a:prstGeom>
          <a:noFill/>
          <a:ln w="28575">
            <a:solidFill>
              <a:srgbClr val="667EC0"/>
            </a:solidFill>
          </a:ln>
        </p:spPr>
        <p:txBody>
          <a:bodyPr wrap="square" rtlCol="0">
            <a:spAutoFit/>
          </a:bodyPr>
          <a:lstStyle/>
          <a:p>
            <a:pPr marL="285750" indent="-285750">
              <a:buFont typeface="Arial" panose="020B0604020202020204" pitchFamily="34" charset="0"/>
              <a:buChar char="•"/>
            </a:pPr>
            <a:r>
              <a:rPr lang="de-DE"/>
              <a:t>Überwachtes Lernen</a:t>
            </a:r>
          </a:p>
          <a:p>
            <a:pPr marL="285750" indent="-285750">
              <a:buFont typeface="Arial" panose="020B0604020202020204" pitchFamily="34" charset="0"/>
              <a:buChar char="•"/>
            </a:pPr>
            <a:r>
              <a:rPr lang="de-DE"/>
              <a:t>Unüberwachtes Lernen</a:t>
            </a:r>
          </a:p>
          <a:p>
            <a:pPr marL="285750" indent="-285750">
              <a:buFont typeface="Arial" panose="020B0604020202020204" pitchFamily="34" charset="0"/>
              <a:buChar char="•"/>
            </a:pPr>
            <a:r>
              <a:rPr lang="de-DE"/>
              <a:t>Bestärkendes Lernen</a:t>
            </a:r>
          </a:p>
        </p:txBody>
      </p:sp>
      <p:pic>
        <p:nvPicPr>
          <p:cNvPr id="12" name="Grafik 11">
            <a:extLst>
              <a:ext uri="{FF2B5EF4-FFF2-40B4-BE49-F238E27FC236}">
                <a16:creationId xmlns:a16="http://schemas.microsoft.com/office/drawing/2014/main" id="{835BFF2F-96C2-F7B1-C20A-8F926E3BB6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5567" y="2565404"/>
            <a:ext cx="8662087" cy="4415966"/>
          </a:xfrm>
          <a:prstGeom prst="rect">
            <a:avLst/>
          </a:prstGeom>
        </p:spPr>
      </p:pic>
      <p:pic>
        <p:nvPicPr>
          <p:cNvPr id="14" name="Grafik 13">
            <a:extLst>
              <a:ext uri="{FF2B5EF4-FFF2-40B4-BE49-F238E27FC236}">
                <a16:creationId xmlns:a16="http://schemas.microsoft.com/office/drawing/2014/main" id="{212722A4-5400-DE8F-0A95-3A65E5D08E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4279" y="4671221"/>
            <a:ext cx="4605345" cy="2347823"/>
          </a:xfrm>
          <a:prstGeom prst="rect">
            <a:avLst/>
          </a:prstGeom>
        </p:spPr>
      </p:pic>
      <p:sp>
        <p:nvSpPr>
          <p:cNvPr id="15" name="Pfeil: nach rechts 14">
            <a:extLst>
              <a:ext uri="{FF2B5EF4-FFF2-40B4-BE49-F238E27FC236}">
                <a16:creationId xmlns:a16="http://schemas.microsoft.com/office/drawing/2014/main" id="{4DD84630-59F0-4E08-CD07-31452E05BE12}"/>
              </a:ext>
            </a:extLst>
          </p:cNvPr>
          <p:cNvSpPr/>
          <p:nvPr/>
        </p:nvSpPr>
        <p:spPr>
          <a:xfrm>
            <a:off x="3794234" y="4302816"/>
            <a:ext cx="5035515"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A7513582-2032-66C7-6F83-32C7C5F91ADF}"/>
              </a:ext>
            </a:extLst>
          </p:cNvPr>
          <p:cNvSpPr/>
          <p:nvPr/>
        </p:nvSpPr>
        <p:spPr>
          <a:xfrm rot="900000">
            <a:off x="3722679" y="5408061"/>
            <a:ext cx="2443862"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12758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737" y="5345983"/>
            <a:ext cx="1930420" cy="1085861"/>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06" y="5004732"/>
            <a:ext cx="2082704" cy="1387927"/>
          </a:xfrm>
          <a:prstGeom prst="rect">
            <a:avLst/>
          </a:prstGeom>
        </p:spPr>
      </p:pic>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5">
            <a:extLst>
              <a:ext uri="{28A0092B-C50C-407E-A947-70E740481C1C}">
                <a14:useLocalDpi xmlns:a14="http://schemas.microsoft.com/office/drawing/2010/main" val="0"/>
              </a:ext>
            </a:extLst>
          </a:blip>
          <a:srcRect t="11443" b="11443"/>
          <a:stretch>
            <a:fillRect/>
          </a:stretch>
        </p:blipFill>
        <p:spPr>
          <a:xfrm>
            <a:off x="9107654" y="5180082"/>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9143399" y="6392659"/>
            <a:ext cx="2361741" cy="338554"/>
          </a:xfrm>
          <a:prstGeom prst="rect">
            <a:avLst/>
          </a:prstGeom>
          <a:noFill/>
        </p:spPr>
        <p:txBody>
          <a:bodyPr wrap="square" rtlCol="0">
            <a:spAutoFit/>
          </a:bodyPr>
          <a:lstStyle/>
          <a:p>
            <a:r>
              <a:rPr lang="de-DE" sz="800">
                <a:solidFill>
                  <a:schemeClr val="tx1">
                    <a:lumMod val="50000"/>
                    <a:lumOff val="50000"/>
                  </a:schemeClr>
                </a:solidFill>
              </a:rPr>
              <a:t>https://www.pexels.com/de-de/foto/licht-weltraum-dunkel-sonne-16027824/</a:t>
            </a:r>
          </a:p>
        </p:txBody>
      </p:sp>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1743" y="2375237"/>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072" y="1943338"/>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1" y="6582946"/>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41</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a:t>Geschichte</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50159122"/>
              </p:ext>
            </p:extLst>
          </p:nvPr>
        </p:nvGraphicFramePr>
        <p:xfrm>
          <a:off x="558800" y="4565684"/>
          <a:ext cx="11318082" cy="18071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412507821"/>
              </p:ext>
            </p:extLst>
          </p:nvPr>
        </p:nvGraphicFramePr>
        <p:xfrm>
          <a:off x="558800" y="2030424"/>
          <a:ext cx="11318082" cy="192079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4978400" y="6413669"/>
            <a:ext cx="2081757" cy="461665"/>
          </a:xfrm>
          <a:prstGeom prst="rect">
            <a:avLst/>
          </a:prstGeom>
          <a:noFill/>
        </p:spPr>
        <p:txBody>
          <a:bodyPr wrap="square" rtlCol="0">
            <a:spAutoFit/>
          </a:bodyPr>
          <a:lstStyle/>
          <a:p>
            <a:r>
              <a:rPr lang="de-DE" sz="800">
                <a:solidFill>
                  <a:schemeClr val="tx1">
                    <a:lumMod val="50000"/>
                    <a:lumOff val="50000"/>
                  </a:schemeClr>
                </a:solidFill>
              </a:rPr>
              <a:t>https://images.techhive.com/images/article/2015/09/ibm-watson-100616825-large.jpg?auto=webp&amp;quality=85,70</a:t>
            </a:r>
          </a:p>
        </p:txBody>
      </p:sp>
      <p:sp>
        <p:nvSpPr>
          <p:cNvPr id="22" name="Textfeld 21">
            <a:extLst>
              <a:ext uri="{FF2B5EF4-FFF2-40B4-BE49-F238E27FC236}">
                <a16:creationId xmlns:a16="http://schemas.microsoft.com/office/drawing/2014/main" id="{9D13B7B9-B1C7-0F04-84F4-05A4BEBFB815}"/>
              </a:ext>
            </a:extLst>
          </p:cNvPr>
          <p:cNvSpPr txBox="1"/>
          <p:nvPr/>
        </p:nvSpPr>
        <p:spPr>
          <a:xfrm>
            <a:off x="167072" y="3668498"/>
            <a:ext cx="2314937" cy="338554"/>
          </a:xfrm>
          <a:prstGeom prst="rect">
            <a:avLst/>
          </a:prstGeom>
          <a:noFill/>
        </p:spPr>
        <p:txBody>
          <a:bodyPr wrap="square" rtlCol="0">
            <a:spAutoFit/>
          </a:bodyPr>
          <a:lstStyle/>
          <a:p>
            <a:r>
              <a:rPr lang="de-DE" sz="800">
                <a:solidFill>
                  <a:schemeClr val="tx1">
                    <a:lumMod val="50000"/>
                    <a:lumOff val="50000"/>
                  </a:schemeClr>
                </a:solidFill>
              </a:rPr>
              <a:t>https://www.gazette-berlin.de/artikel/1647-der-erste-funktionsfaehige-computer.html</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2738" y="6293077"/>
            <a:ext cx="2081757" cy="338554"/>
          </a:xfrm>
          <a:prstGeom prst="rect">
            <a:avLst/>
          </a:prstGeom>
          <a:noFill/>
        </p:spPr>
        <p:txBody>
          <a:bodyPr wrap="square" rtlCol="0">
            <a:spAutoFit/>
          </a:bodyPr>
          <a:lstStyle/>
          <a:p>
            <a:r>
              <a:rPr lang="de-DE" sz="800">
                <a:solidFill>
                  <a:schemeClr val="tx1">
                    <a:lumMod val="50000"/>
                    <a:lumOff val="50000"/>
                  </a:schemeClr>
                </a:solidFill>
              </a:rPr>
              <a:t>https://en.wikipedia.org/wiki/Apple_II_series#/media/File:Apple_II-IMG_7064.jpg</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21743" y="4027617"/>
            <a:ext cx="2520875" cy="338554"/>
          </a:xfrm>
          <a:prstGeom prst="rect">
            <a:avLst/>
          </a:prstGeom>
          <a:noFill/>
        </p:spPr>
        <p:txBody>
          <a:bodyPr wrap="square" rtlCol="0">
            <a:spAutoFit/>
          </a:bodyPr>
          <a:lstStyle/>
          <a:p>
            <a:r>
              <a:rPr lang="de-DE" sz="800">
                <a:solidFill>
                  <a:schemeClr val="tx1">
                    <a:lumMod val="50000"/>
                    <a:lumOff val="50000"/>
                  </a:schemeClr>
                </a:solidFill>
              </a:rPr>
              <a:t>https://en.wikipedia.org/wiki/ELIZA#/media/File:ELIZA_conversation.png</a:t>
            </a:r>
          </a:p>
        </p:txBody>
      </p:sp>
    </p:spTree>
    <p:extLst>
      <p:ext uri="{BB962C8B-B14F-4D97-AF65-F5344CB8AC3E}">
        <p14:creationId xmlns:p14="http://schemas.microsoft.com/office/powerpoint/2010/main" val="4089228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42</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Training + Anwendung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8173" y="3194074"/>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488463" y="4254040"/>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a:off x="4080046" y="3501397"/>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7" name="Pfeil: nach rechts 26">
            <a:extLst>
              <a:ext uri="{FF2B5EF4-FFF2-40B4-BE49-F238E27FC236}">
                <a16:creationId xmlns:a16="http://schemas.microsoft.com/office/drawing/2014/main" id="{6198B37D-D4CE-A321-8576-A2EFCB958A3E}"/>
              </a:ext>
            </a:extLst>
          </p:cNvPr>
          <p:cNvSpPr/>
          <p:nvPr/>
        </p:nvSpPr>
        <p:spPr>
          <a:xfrm>
            <a:off x="4031780" y="5484955"/>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558709" y="5436602"/>
            <a:ext cx="1628284" cy="369332"/>
          </a:xfrm>
          <a:prstGeom prst="rect">
            <a:avLst/>
          </a:prstGeom>
          <a:noFill/>
        </p:spPr>
        <p:txBody>
          <a:bodyPr wrap="square" rtlCol="0">
            <a:spAutoFit/>
          </a:bodyPr>
          <a:lstStyle/>
          <a:p>
            <a:pPr algn="ctr"/>
            <a:r>
              <a:rPr lang="de-DE"/>
              <a:t>Vorhersage</a:t>
            </a:r>
          </a:p>
        </p:txBody>
      </p:sp>
      <p:sp>
        <p:nvSpPr>
          <p:cNvPr id="29" name="Pfeil: nach rechts 28">
            <a:extLst>
              <a:ext uri="{FF2B5EF4-FFF2-40B4-BE49-F238E27FC236}">
                <a16:creationId xmlns:a16="http://schemas.microsoft.com/office/drawing/2014/main" id="{823F4E19-C3B4-1072-CF8B-49ECEB597390}"/>
              </a:ext>
            </a:extLst>
          </p:cNvPr>
          <p:cNvSpPr/>
          <p:nvPr/>
        </p:nvSpPr>
        <p:spPr>
          <a:xfrm>
            <a:off x="7781701" y="5456071"/>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12DB54B5-7B94-5A2A-83B6-4E236C8AEE35}"/>
              </a:ext>
            </a:extLst>
          </p:cNvPr>
          <p:cNvSpPr txBox="1"/>
          <p:nvPr/>
        </p:nvSpPr>
        <p:spPr>
          <a:xfrm>
            <a:off x="1630566" y="3483568"/>
            <a:ext cx="1218025" cy="369332"/>
          </a:xfrm>
          <a:prstGeom prst="rect">
            <a:avLst/>
          </a:prstGeom>
          <a:noFill/>
        </p:spPr>
        <p:txBody>
          <a:bodyPr wrap="square" rtlCol="0">
            <a:spAutoFit/>
          </a:bodyPr>
          <a:lstStyle/>
          <a:p>
            <a:pPr algn="ctr"/>
            <a:r>
              <a:rPr lang="de-DE"/>
              <a:t>Daten</a:t>
            </a:r>
          </a:p>
        </p:txBody>
      </p:sp>
      <p:sp>
        <p:nvSpPr>
          <p:cNvPr id="31" name="Pfeil: nach rechts 30">
            <a:extLst>
              <a:ext uri="{FF2B5EF4-FFF2-40B4-BE49-F238E27FC236}">
                <a16:creationId xmlns:a16="http://schemas.microsoft.com/office/drawing/2014/main" id="{B67217E2-8849-0AD8-80A3-197A5993B206}"/>
              </a:ext>
            </a:extLst>
          </p:cNvPr>
          <p:cNvSpPr/>
          <p:nvPr/>
        </p:nvSpPr>
        <p:spPr>
          <a:xfrm>
            <a:off x="7829967" y="3491570"/>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385508DA-EB80-2805-BFA2-7496129CC64F}"/>
              </a:ext>
            </a:extLst>
          </p:cNvPr>
          <p:cNvSpPr txBox="1"/>
          <p:nvPr/>
        </p:nvSpPr>
        <p:spPr>
          <a:xfrm>
            <a:off x="9692164" y="3432900"/>
            <a:ext cx="1457906" cy="369332"/>
          </a:xfrm>
          <a:prstGeom prst="rect">
            <a:avLst/>
          </a:prstGeom>
          <a:noFill/>
        </p:spPr>
        <p:txBody>
          <a:bodyPr wrap="square" rtlCol="0">
            <a:spAutoFit/>
          </a:bodyPr>
          <a:lstStyle/>
          <a:p>
            <a:pPr algn="ctr"/>
            <a:r>
              <a:rPr lang="de-DE"/>
              <a:t>Vorhersage</a:t>
            </a:r>
          </a:p>
        </p:txBody>
      </p:sp>
      <p:sp>
        <p:nvSpPr>
          <p:cNvPr id="33" name="Pfeil: gebogen 32">
            <a:extLst>
              <a:ext uri="{FF2B5EF4-FFF2-40B4-BE49-F238E27FC236}">
                <a16:creationId xmlns:a16="http://schemas.microsoft.com/office/drawing/2014/main" id="{39D923E4-87FF-E13A-E418-35E9BDF3B4FC}"/>
              </a:ext>
            </a:extLst>
          </p:cNvPr>
          <p:cNvSpPr/>
          <p:nvPr/>
        </p:nvSpPr>
        <p:spPr>
          <a:xfrm flipH="1">
            <a:off x="6383887" y="1452744"/>
            <a:ext cx="4369406" cy="3341527"/>
          </a:xfrm>
          <a:prstGeom prst="circularArrow">
            <a:avLst>
              <a:gd name="adj1" fmla="val 2927"/>
              <a:gd name="adj2" fmla="val 707433"/>
              <a:gd name="adj3" fmla="val 20680263"/>
              <a:gd name="adj4" fmla="val 13231096"/>
              <a:gd name="adj5" fmla="val 6131"/>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rgbClr val="000000"/>
                </a:solidFill>
              </a:ln>
              <a:noFill/>
            </a:endParaRPr>
          </a:p>
        </p:txBody>
      </p:sp>
      <p:sp>
        <p:nvSpPr>
          <p:cNvPr id="34" name="Textfeld 33">
            <a:extLst>
              <a:ext uri="{FF2B5EF4-FFF2-40B4-BE49-F238E27FC236}">
                <a16:creationId xmlns:a16="http://schemas.microsoft.com/office/drawing/2014/main" id="{24D86BA9-70DB-CF74-418E-01AAB39D7E30}"/>
              </a:ext>
            </a:extLst>
          </p:cNvPr>
          <p:cNvSpPr txBox="1"/>
          <p:nvPr/>
        </p:nvSpPr>
        <p:spPr>
          <a:xfrm>
            <a:off x="7501166" y="580124"/>
            <a:ext cx="2134848" cy="923330"/>
          </a:xfrm>
          <a:prstGeom prst="rect">
            <a:avLst/>
          </a:prstGeom>
          <a:noFill/>
        </p:spPr>
        <p:txBody>
          <a:bodyPr wrap="square" rtlCol="0">
            <a:spAutoFit/>
          </a:bodyPr>
          <a:lstStyle/>
          <a:p>
            <a:pPr algn="ctr"/>
            <a:r>
              <a:rPr lang="de-DE"/>
              <a:t>KI Modell mithilfe des Fehlers verbessern</a:t>
            </a:r>
          </a:p>
        </p:txBody>
      </p:sp>
      <p:sp>
        <p:nvSpPr>
          <p:cNvPr id="35" name="Textfeld 34">
            <a:extLst>
              <a:ext uri="{FF2B5EF4-FFF2-40B4-BE49-F238E27FC236}">
                <a16:creationId xmlns:a16="http://schemas.microsoft.com/office/drawing/2014/main" id="{9185A93D-9258-9A1D-3009-D87FB37C0198}"/>
              </a:ext>
            </a:extLst>
          </p:cNvPr>
          <p:cNvSpPr txBox="1"/>
          <p:nvPr/>
        </p:nvSpPr>
        <p:spPr>
          <a:xfrm>
            <a:off x="5929898" y="4106057"/>
            <a:ext cx="1218025" cy="369332"/>
          </a:xfrm>
          <a:prstGeom prst="rect">
            <a:avLst/>
          </a:prstGeom>
          <a:noFill/>
        </p:spPr>
        <p:txBody>
          <a:bodyPr wrap="square" rtlCol="0">
            <a:spAutoFit/>
          </a:bodyPr>
          <a:lstStyle/>
          <a:p>
            <a:pPr algn="ctr"/>
            <a:r>
              <a:rPr lang="de-DE"/>
              <a:t>KI Modell</a:t>
            </a:r>
          </a:p>
        </p:txBody>
      </p:sp>
      <p:sp>
        <p:nvSpPr>
          <p:cNvPr id="36" name="Textfeld 35">
            <a:extLst>
              <a:ext uri="{FF2B5EF4-FFF2-40B4-BE49-F238E27FC236}">
                <a16:creationId xmlns:a16="http://schemas.microsoft.com/office/drawing/2014/main" id="{51D3CAEB-56B5-5B22-7D66-2706F682FE67}"/>
              </a:ext>
            </a:extLst>
          </p:cNvPr>
          <p:cNvSpPr txBox="1"/>
          <p:nvPr/>
        </p:nvSpPr>
        <p:spPr>
          <a:xfrm>
            <a:off x="9479473" y="2168113"/>
            <a:ext cx="1457906" cy="369332"/>
          </a:xfrm>
          <a:prstGeom prst="rect">
            <a:avLst/>
          </a:prstGeom>
          <a:noFill/>
        </p:spPr>
        <p:txBody>
          <a:bodyPr wrap="square" rtlCol="0">
            <a:spAutoFit/>
          </a:bodyPr>
          <a:lstStyle/>
          <a:p>
            <a:pPr algn="ctr"/>
            <a:r>
              <a:rPr lang="de-DE"/>
              <a:t>Fehler</a:t>
            </a:r>
          </a:p>
        </p:txBody>
      </p:sp>
      <p:sp>
        <p:nvSpPr>
          <p:cNvPr id="37" name="Pfeil: nach rechts 36">
            <a:extLst>
              <a:ext uri="{FF2B5EF4-FFF2-40B4-BE49-F238E27FC236}">
                <a16:creationId xmlns:a16="http://schemas.microsoft.com/office/drawing/2014/main" id="{2A9E0707-C4C2-5A6B-2404-439E3124A4E9}"/>
              </a:ext>
            </a:extLst>
          </p:cNvPr>
          <p:cNvSpPr/>
          <p:nvPr/>
        </p:nvSpPr>
        <p:spPr>
          <a:xfrm rot="16200000">
            <a:off x="9909168" y="2865083"/>
            <a:ext cx="707389" cy="316510"/>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A2170B24-F509-036F-29D3-7F196733D71F}"/>
              </a:ext>
            </a:extLst>
          </p:cNvPr>
          <p:cNvSpPr txBox="1"/>
          <p:nvPr/>
        </p:nvSpPr>
        <p:spPr>
          <a:xfrm>
            <a:off x="1572729" y="5456071"/>
            <a:ext cx="1705440" cy="646331"/>
          </a:xfrm>
          <a:prstGeom prst="rect">
            <a:avLst/>
          </a:prstGeom>
          <a:noFill/>
        </p:spPr>
        <p:txBody>
          <a:bodyPr wrap="square" rtlCol="0">
            <a:spAutoFit/>
          </a:bodyPr>
          <a:lstStyle/>
          <a:p>
            <a:pPr algn="ctr"/>
            <a:r>
              <a:rPr lang="de-DE"/>
              <a:t>(Unbekannte) Daten</a:t>
            </a:r>
          </a:p>
        </p:txBody>
      </p:sp>
      <p:pic>
        <p:nvPicPr>
          <p:cNvPr id="40" name="Grafik 39" descr="Kopf mit Zahnrädern mit einfarbiger Füllung">
            <a:extLst>
              <a:ext uri="{FF2B5EF4-FFF2-40B4-BE49-F238E27FC236}">
                <a16:creationId xmlns:a16="http://schemas.microsoft.com/office/drawing/2014/main" id="{915C5DF5-83E8-94FC-9B7B-3C3751B50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9907" y="4887005"/>
            <a:ext cx="914400" cy="914400"/>
          </a:xfrm>
          <a:prstGeom prst="rect">
            <a:avLst/>
          </a:prstGeom>
        </p:spPr>
      </p:pic>
      <p:sp>
        <p:nvSpPr>
          <p:cNvPr id="41" name="Textfeld 40">
            <a:extLst>
              <a:ext uri="{FF2B5EF4-FFF2-40B4-BE49-F238E27FC236}">
                <a16:creationId xmlns:a16="http://schemas.microsoft.com/office/drawing/2014/main" id="{3CD70D46-B646-E343-8305-2174C3F0FF71}"/>
              </a:ext>
            </a:extLst>
          </p:cNvPr>
          <p:cNvSpPr txBox="1"/>
          <p:nvPr/>
        </p:nvSpPr>
        <p:spPr>
          <a:xfrm>
            <a:off x="5881632" y="5798988"/>
            <a:ext cx="1218025" cy="369332"/>
          </a:xfrm>
          <a:prstGeom prst="rect">
            <a:avLst/>
          </a:prstGeom>
          <a:noFill/>
        </p:spPr>
        <p:txBody>
          <a:bodyPr wrap="square" rtlCol="0">
            <a:spAutoFit/>
          </a:bodyPr>
          <a:lstStyle/>
          <a:p>
            <a:pPr algn="ctr"/>
            <a:r>
              <a:rPr lang="de-DE"/>
              <a:t>KI Modell</a:t>
            </a:r>
          </a:p>
        </p:txBody>
      </p:sp>
    </p:spTree>
    <p:extLst>
      <p:ext uri="{BB962C8B-B14F-4D97-AF65-F5344CB8AC3E}">
        <p14:creationId xmlns:p14="http://schemas.microsoft.com/office/powerpoint/2010/main" val="366613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43</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9956" y="3687935"/>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1189" y="3513368"/>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8258" y="3535426"/>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120" y="3512973"/>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a:off x="6093018" y="3970173"/>
            <a:ext cx="1376577" cy="31947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406401" y="4543700"/>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089376" y="4555727"/>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696445" y="4543700"/>
            <a:ext cx="1218025" cy="369332"/>
          </a:xfrm>
          <a:prstGeom prst="rect">
            <a:avLst/>
          </a:prstGeom>
          <a:noFill/>
        </p:spPr>
        <p:txBody>
          <a:bodyPr wrap="square" rtlCol="0">
            <a:spAutoFit/>
          </a:bodyPr>
          <a:lstStyle/>
          <a:p>
            <a:pPr algn="ctr"/>
            <a:r>
              <a:rPr lang="de-DE"/>
              <a:t>„Apfel“</a:t>
            </a:r>
          </a:p>
        </p:txBody>
      </p:sp>
      <p:sp>
        <p:nvSpPr>
          <p:cNvPr id="9" name="Pfeil: gebogen 8">
            <a:extLst>
              <a:ext uri="{FF2B5EF4-FFF2-40B4-BE49-F238E27FC236}">
                <a16:creationId xmlns:a16="http://schemas.microsoft.com/office/drawing/2014/main" id="{42A86253-3231-68D1-EDC8-2577830E42D1}"/>
              </a:ext>
            </a:extLst>
          </p:cNvPr>
          <p:cNvSpPr/>
          <p:nvPr/>
        </p:nvSpPr>
        <p:spPr>
          <a:xfrm>
            <a:off x="8926593" y="2906842"/>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3BF135E6-26AC-AFEC-345F-33FB9472FF9C}"/>
              </a:ext>
            </a:extLst>
          </p:cNvPr>
          <p:cNvSpPr txBox="1"/>
          <p:nvPr/>
        </p:nvSpPr>
        <p:spPr>
          <a:xfrm>
            <a:off x="8799956" y="2453080"/>
            <a:ext cx="1053199" cy="369332"/>
          </a:xfrm>
          <a:prstGeom prst="rect">
            <a:avLst/>
          </a:prstGeom>
          <a:noFill/>
        </p:spPr>
        <p:txBody>
          <a:bodyPr wrap="square" rtlCol="0">
            <a:spAutoFit/>
          </a:bodyPr>
          <a:lstStyle/>
          <a:p>
            <a:r>
              <a:rPr lang="de-DE"/>
              <a:t>Lernen</a:t>
            </a:r>
          </a:p>
        </p:txBody>
      </p:sp>
      <p:sp>
        <p:nvSpPr>
          <p:cNvPr id="13" name="Textfeld 12">
            <a:extLst>
              <a:ext uri="{FF2B5EF4-FFF2-40B4-BE49-F238E27FC236}">
                <a16:creationId xmlns:a16="http://schemas.microsoft.com/office/drawing/2014/main" id="{D1138634-9EFF-1224-F2E0-D80CE89B8031}"/>
              </a:ext>
            </a:extLst>
          </p:cNvPr>
          <p:cNvSpPr txBox="1"/>
          <p:nvPr/>
        </p:nvSpPr>
        <p:spPr>
          <a:xfrm>
            <a:off x="8635130" y="4580545"/>
            <a:ext cx="1218025" cy="369332"/>
          </a:xfrm>
          <a:prstGeom prst="rect">
            <a:avLst/>
          </a:prstGeom>
          <a:noFill/>
        </p:spPr>
        <p:txBody>
          <a:bodyPr wrap="square" rtlCol="0">
            <a:spAutoFit/>
          </a:bodyPr>
          <a:lstStyle/>
          <a:p>
            <a:pPr algn="ctr"/>
            <a:r>
              <a:rPr lang="de-DE"/>
              <a:t>KI Modell</a:t>
            </a:r>
          </a:p>
        </p:txBody>
      </p:sp>
    </p:spTree>
    <p:extLst>
      <p:ext uri="{BB962C8B-B14F-4D97-AF65-F5344CB8AC3E}">
        <p14:creationId xmlns:p14="http://schemas.microsoft.com/office/powerpoint/2010/main" val="417925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44</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9156"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9156" y="2685276"/>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6225" y="2707334"/>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87" y="2684881"/>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564368" y="3715608"/>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247343" y="3727635"/>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854412" y="3715608"/>
            <a:ext cx="1218025" cy="369332"/>
          </a:xfrm>
          <a:prstGeom prst="rect">
            <a:avLst/>
          </a:prstGeom>
          <a:noFill/>
        </p:spPr>
        <p:txBody>
          <a:bodyPr wrap="square" rtlCol="0">
            <a:spAutoFit/>
          </a:bodyPr>
          <a:lstStyle/>
          <a:p>
            <a:pPr algn="ctr"/>
            <a:r>
              <a:rPr lang="de-DE"/>
              <a:t>„Apfel“</a:t>
            </a:r>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6147" y="3898649"/>
            <a:ext cx="914400" cy="914400"/>
          </a:xfrm>
          <a:prstGeom prst="rect">
            <a:avLst/>
          </a:prstGeom>
        </p:spPr>
      </p:pic>
      <p:pic>
        <p:nvPicPr>
          <p:cNvPr id="26" name="Grafik 25" descr="Apfel Silhouette">
            <a:extLst>
              <a:ext uri="{FF2B5EF4-FFF2-40B4-BE49-F238E27FC236}">
                <a16:creationId xmlns:a16="http://schemas.microsoft.com/office/drawing/2014/main" id="{F4624920-7790-BE56-073A-ABFEBF869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6147" y="1992868"/>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9609335" y="3207845"/>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356408" y="5900270"/>
            <a:ext cx="1218025" cy="369332"/>
          </a:xfrm>
          <a:prstGeom prst="rect">
            <a:avLst/>
          </a:prstGeom>
          <a:noFill/>
        </p:spPr>
        <p:txBody>
          <a:bodyPr wrap="square" rtlCol="0">
            <a:spAutoFit/>
          </a:bodyPr>
          <a:lstStyle/>
          <a:p>
            <a:pPr algn="ctr"/>
            <a:r>
              <a:rPr lang="de-DE"/>
              <a:t>„Apfel“</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590008" y="5119020"/>
            <a:ext cx="717235"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Pfeil: gebogen 8">
            <a:extLst>
              <a:ext uri="{FF2B5EF4-FFF2-40B4-BE49-F238E27FC236}">
                <a16:creationId xmlns:a16="http://schemas.microsoft.com/office/drawing/2014/main" id="{42A86253-3231-68D1-EDC8-2577830E42D1}"/>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3BF135E6-26AC-AFEC-345F-33FB9472FF9C}"/>
              </a:ext>
            </a:extLst>
          </p:cNvPr>
          <p:cNvSpPr txBox="1"/>
          <p:nvPr/>
        </p:nvSpPr>
        <p:spPr>
          <a:xfrm>
            <a:off x="722686" y="5715604"/>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3390717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45</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Überwachtes Lernen</a:t>
            </a:r>
            <a:br>
              <a:rPr lang="de-DE"/>
            </a:br>
            <a:r>
              <a:rPr lang="de-DE"/>
              <a:t>TODO </a:t>
            </a:r>
            <a:r>
              <a:rPr lang="de-DE" err="1"/>
              <a:t>vll</a:t>
            </a:r>
            <a:r>
              <a:rPr lang="de-DE"/>
              <a:t> nebeneinander</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2362" y="2707334"/>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406401" y="4685199"/>
            <a:ext cx="2214488" cy="461665"/>
          </a:xfrm>
          <a:prstGeom prst="rect">
            <a:avLst/>
          </a:prstGeom>
          <a:noFill/>
        </p:spPr>
        <p:txBody>
          <a:bodyPr wrap="square" rtlCol="0">
            <a:spAutoFit/>
          </a:bodyPr>
          <a:lstStyle/>
          <a:p>
            <a:r>
              <a:rPr lang="de-DE" sz="2400" u="sng"/>
              <a:t>Anwendung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9156" y="2685276"/>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6225" y="2707334"/>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87" y="2684881"/>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a:off x="5853616" y="3117437"/>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564368" y="3715608"/>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247343" y="3727635"/>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854412" y="3715608"/>
            <a:ext cx="1218025" cy="369332"/>
          </a:xfrm>
          <a:prstGeom prst="rect">
            <a:avLst/>
          </a:prstGeom>
          <a:noFill/>
        </p:spPr>
        <p:txBody>
          <a:bodyPr wrap="square" rtlCol="0">
            <a:spAutoFit/>
          </a:bodyPr>
          <a:lstStyle/>
          <a:p>
            <a:pPr algn="ctr"/>
            <a:r>
              <a:rPr lang="de-DE"/>
              <a:t>„Apfel“</a:t>
            </a:r>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5044" y="5223316"/>
            <a:ext cx="914400" cy="914400"/>
          </a:xfrm>
          <a:prstGeom prst="rect">
            <a:avLst/>
          </a:prstGeom>
        </p:spPr>
      </p:pic>
      <p:pic>
        <p:nvPicPr>
          <p:cNvPr id="26" name="Grafik 25" descr="Apfel Silhouette">
            <a:extLst>
              <a:ext uri="{FF2B5EF4-FFF2-40B4-BE49-F238E27FC236}">
                <a16:creationId xmlns:a16="http://schemas.microsoft.com/office/drawing/2014/main" id="{F4624920-7790-BE56-073A-ABFEBF869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8907" y="5223316"/>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a:off x="4316298" y="5633419"/>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801716" y="5633419"/>
            <a:ext cx="1218025" cy="369332"/>
          </a:xfrm>
          <a:prstGeom prst="rect">
            <a:avLst/>
          </a:prstGeom>
          <a:noFill/>
        </p:spPr>
        <p:txBody>
          <a:bodyPr wrap="square" rtlCol="0">
            <a:spAutoFit/>
          </a:bodyPr>
          <a:lstStyle/>
          <a:p>
            <a:pPr algn="ctr"/>
            <a:r>
              <a:rPr lang="de-DE"/>
              <a:t>„Apfel“</a:t>
            </a:r>
          </a:p>
        </p:txBody>
      </p:sp>
      <p:sp>
        <p:nvSpPr>
          <p:cNvPr id="29" name="Pfeil: nach rechts 28">
            <a:extLst>
              <a:ext uri="{FF2B5EF4-FFF2-40B4-BE49-F238E27FC236}">
                <a16:creationId xmlns:a16="http://schemas.microsoft.com/office/drawing/2014/main" id="{823F4E19-C3B4-1072-CF8B-49ECEB597390}"/>
              </a:ext>
            </a:extLst>
          </p:cNvPr>
          <p:cNvSpPr/>
          <p:nvPr/>
        </p:nvSpPr>
        <p:spPr>
          <a:xfrm>
            <a:off x="8058903" y="5633419"/>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8757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46</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Unsupervised</a:t>
            </a:r>
            <a:r>
              <a:rPr lang="de-DE"/>
              <a:t> Learning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9378" y="3724276"/>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21" name="Pfeil: nach rechts 20">
            <a:extLst>
              <a:ext uri="{FF2B5EF4-FFF2-40B4-BE49-F238E27FC236}">
                <a16:creationId xmlns:a16="http://schemas.microsoft.com/office/drawing/2014/main" id="{DEE7FE5F-17DC-9C39-6199-F98DCC38B80E}"/>
              </a:ext>
            </a:extLst>
          </p:cNvPr>
          <p:cNvSpPr/>
          <p:nvPr/>
        </p:nvSpPr>
        <p:spPr>
          <a:xfrm>
            <a:off x="6183025" y="4100251"/>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9" name="Grafik 8" descr="Heuschrecke Silhouette">
            <a:extLst>
              <a:ext uri="{FF2B5EF4-FFF2-40B4-BE49-F238E27FC236}">
                <a16:creationId xmlns:a16="http://schemas.microsoft.com/office/drawing/2014/main" id="{758AE95F-A5D2-BC32-F1EC-C5B70A1A5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1804" y="3404727"/>
            <a:ext cx="914400" cy="914400"/>
          </a:xfrm>
          <a:prstGeom prst="rect">
            <a:avLst/>
          </a:prstGeom>
        </p:spPr>
      </p:pic>
      <p:pic>
        <p:nvPicPr>
          <p:cNvPr id="13" name="Grafik 12" descr="Maikäfer Silhouette">
            <a:extLst>
              <a:ext uri="{FF2B5EF4-FFF2-40B4-BE49-F238E27FC236}">
                <a16:creationId xmlns:a16="http://schemas.microsoft.com/office/drawing/2014/main" id="{53FA998B-AC66-8E86-4471-E1BB9DF0A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993" y="4181476"/>
            <a:ext cx="914400" cy="914400"/>
          </a:xfrm>
          <a:prstGeom prst="rect">
            <a:avLst/>
          </a:prstGeom>
        </p:spPr>
      </p:pic>
      <p:pic>
        <p:nvPicPr>
          <p:cNvPr id="31" name="Grafik 30" descr="Fuchs Silhouette">
            <a:extLst>
              <a:ext uri="{FF2B5EF4-FFF2-40B4-BE49-F238E27FC236}">
                <a16:creationId xmlns:a16="http://schemas.microsoft.com/office/drawing/2014/main" id="{02E51A75-3FDD-D8EB-3BE4-87E35AD10E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88706" y="3403850"/>
            <a:ext cx="914400" cy="914400"/>
          </a:xfrm>
          <a:prstGeom prst="rect">
            <a:avLst/>
          </a:prstGeom>
        </p:spPr>
      </p:pic>
      <p:pic>
        <p:nvPicPr>
          <p:cNvPr id="33" name="Grafik 32" descr="Pferd Silhouette">
            <a:extLst>
              <a:ext uri="{FF2B5EF4-FFF2-40B4-BE49-F238E27FC236}">
                <a16:creationId xmlns:a16="http://schemas.microsoft.com/office/drawing/2014/main" id="{0A9DCBA5-F759-38AF-AE6C-045B9E7374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19618" y="4181476"/>
            <a:ext cx="914400" cy="914400"/>
          </a:xfrm>
          <a:prstGeom prst="rect">
            <a:avLst/>
          </a:prstGeom>
        </p:spPr>
      </p:pic>
      <p:pic>
        <p:nvPicPr>
          <p:cNvPr id="37" name="Grafik 36" descr="Fisch Silhouette">
            <a:extLst>
              <a:ext uri="{FF2B5EF4-FFF2-40B4-BE49-F238E27FC236}">
                <a16:creationId xmlns:a16="http://schemas.microsoft.com/office/drawing/2014/main" id="{F6EBAA91-DAE5-1665-E245-9695D2AB4B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0722" y="3509137"/>
            <a:ext cx="914400" cy="914400"/>
          </a:xfrm>
          <a:prstGeom prst="rect">
            <a:avLst/>
          </a:prstGeom>
        </p:spPr>
      </p:pic>
      <p:pic>
        <p:nvPicPr>
          <p:cNvPr id="39" name="Grafik 38" descr="Clownfisch Silhouette">
            <a:extLst>
              <a:ext uri="{FF2B5EF4-FFF2-40B4-BE49-F238E27FC236}">
                <a16:creationId xmlns:a16="http://schemas.microsoft.com/office/drawing/2014/main" id="{010AB951-276F-915E-6B6B-B4B3A82081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12167" y="4256032"/>
            <a:ext cx="914400" cy="914400"/>
          </a:xfrm>
          <a:prstGeom prst="rect">
            <a:avLst/>
          </a:prstGeom>
        </p:spPr>
      </p:pic>
      <p:sp>
        <p:nvSpPr>
          <p:cNvPr id="40" name="Pfeil: gebogen 39">
            <a:extLst>
              <a:ext uri="{FF2B5EF4-FFF2-40B4-BE49-F238E27FC236}">
                <a16:creationId xmlns:a16="http://schemas.microsoft.com/office/drawing/2014/main" id="{789D1E93-33DB-2E69-D80F-0C350AE64123}"/>
              </a:ext>
            </a:extLst>
          </p:cNvPr>
          <p:cNvSpPr/>
          <p:nvPr/>
        </p:nvSpPr>
        <p:spPr>
          <a:xfrm>
            <a:off x="9096015" y="2859441"/>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a:extLst>
              <a:ext uri="{FF2B5EF4-FFF2-40B4-BE49-F238E27FC236}">
                <a16:creationId xmlns:a16="http://schemas.microsoft.com/office/drawing/2014/main" id="{3CEBD3E3-33DD-D901-C513-1D09BACC0735}"/>
              </a:ext>
            </a:extLst>
          </p:cNvPr>
          <p:cNvSpPr txBox="1"/>
          <p:nvPr/>
        </p:nvSpPr>
        <p:spPr>
          <a:xfrm>
            <a:off x="8969378" y="2454099"/>
            <a:ext cx="1053199" cy="369332"/>
          </a:xfrm>
          <a:prstGeom prst="rect">
            <a:avLst/>
          </a:prstGeom>
          <a:noFill/>
        </p:spPr>
        <p:txBody>
          <a:bodyPr wrap="square" rtlCol="0">
            <a:spAutoFit/>
          </a:bodyPr>
          <a:lstStyle/>
          <a:p>
            <a:r>
              <a:rPr lang="de-DE"/>
              <a:t>Lernen</a:t>
            </a:r>
          </a:p>
        </p:txBody>
      </p:sp>
      <p:sp>
        <p:nvSpPr>
          <p:cNvPr id="57" name="Textfeld 56">
            <a:extLst>
              <a:ext uri="{FF2B5EF4-FFF2-40B4-BE49-F238E27FC236}">
                <a16:creationId xmlns:a16="http://schemas.microsoft.com/office/drawing/2014/main" id="{2AA7AC53-B5BE-23B6-175C-986D82F108F1}"/>
              </a:ext>
            </a:extLst>
          </p:cNvPr>
          <p:cNvSpPr txBox="1"/>
          <p:nvPr/>
        </p:nvSpPr>
        <p:spPr>
          <a:xfrm>
            <a:off x="8817565" y="4726544"/>
            <a:ext cx="1218025" cy="369332"/>
          </a:xfrm>
          <a:prstGeom prst="rect">
            <a:avLst/>
          </a:prstGeom>
          <a:noFill/>
        </p:spPr>
        <p:txBody>
          <a:bodyPr wrap="square" rtlCol="0">
            <a:spAutoFit/>
          </a:bodyPr>
          <a:lstStyle/>
          <a:p>
            <a:pPr algn="ctr"/>
            <a:r>
              <a:rPr lang="de-DE"/>
              <a:t>KI Modell</a:t>
            </a:r>
          </a:p>
        </p:txBody>
      </p:sp>
    </p:spTree>
    <p:extLst>
      <p:ext uri="{BB962C8B-B14F-4D97-AF65-F5344CB8AC3E}">
        <p14:creationId xmlns:p14="http://schemas.microsoft.com/office/powerpoint/2010/main" val="1160953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47</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Unüberwachtes Lernen</a:t>
            </a:r>
            <a:br>
              <a:rPr lang="de-DE"/>
            </a:br>
            <a:r>
              <a:rPr lang="de-DE"/>
              <a:t>TODO</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9156"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3347" y="4351376"/>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10039111" y="3700224"/>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6" name="Grafik 5" descr="Raupe Silhouette">
            <a:extLst>
              <a:ext uri="{FF2B5EF4-FFF2-40B4-BE49-F238E27FC236}">
                <a16:creationId xmlns:a16="http://schemas.microsoft.com/office/drawing/2014/main" id="{7D61FBB9-A1CB-F3E8-C4CA-9E65C78994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4281" y="4811918"/>
            <a:ext cx="914400" cy="914400"/>
          </a:xfrm>
          <a:prstGeom prst="rect">
            <a:avLst/>
          </a:prstGeom>
        </p:spPr>
      </p:pic>
      <p:pic>
        <p:nvPicPr>
          <p:cNvPr id="9" name="Grafik 8" descr="Heuschrecke Silhouette">
            <a:extLst>
              <a:ext uri="{FF2B5EF4-FFF2-40B4-BE49-F238E27FC236}">
                <a16:creationId xmlns:a16="http://schemas.microsoft.com/office/drawing/2014/main" id="{758AE95F-A5D2-BC32-F1EC-C5B70A1A53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158" y="2450945"/>
            <a:ext cx="914400" cy="914400"/>
          </a:xfrm>
          <a:prstGeom prst="rect">
            <a:avLst/>
          </a:prstGeom>
        </p:spPr>
      </p:pic>
      <p:pic>
        <p:nvPicPr>
          <p:cNvPr id="13" name="Grafik 12" descr="Maikäfer Silhouette">
            <a:extLst>
              <a:ext uri="{FF2B5EF4-FFF2-40B4-BE49-F238E27FC236}">
                <a16:creationId xmlns:a16="http://schemas.microsoft.com/office/drawing/2014/main" id="{53FA998B-AC66-8E86-4471-E1BB9DF0A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3347" y="3227694"/>
            <a:ext cx="914400" cy="914400"/>
          </a:xfrm>
          <a:prstGeom prst="rect">
            <a:avLst/>
          </a:prstGeom>
        </p:spPr>
      </p:pic>
      <p:pic>
        <p:nvPicPr>
          <p:cNvPr id="15" name="Grafik 14" descr="Schmetterling Silhouette">
            <a:extLst>
              <a:ext uri="{FF2B5EF4-FFF2-40B4-BE49-F238E27FC236}">
                <a16:creationId xmlns:a16="http://schemas.microsoft.com/office/drawing/2014/main" id="{2652EC44-6738-C58D-632B-FC8412DEE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53952" y="4770181"/>
            <a:ext cx="914400" cy="914400"/>
          </a:xfrm>
          <a:prstGeom prst="rect">
            <a:avLst/>
          </a:prstGeom>
        </p:spPr>
      </p:pic>
      <p:pic>
        <p:nvPicPr>
          <p:cNvPr id="31" name="Grafik 30" descr="Fuchs Silhouette">
            <a:extLst>
              <a:ext uri="{FF2B5EF4-FFF2-40B4-BE49-F238E27FC236}">
                <a16:creationId xmlns:a16="http://schemas.microsoft.com/office/drawing/2014/main" id="{02E51A75-3FDD-D8EB-3BE4-87E35AD10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70060" y="2450068"/>
            <a:ext cx="914400" cy="914400"/>
          </a:xfrm>
          <a:prstGeom prst="rect">
            <a:avLst/>
          </a:prstGeom>
        </p:spPr>
      </p:pic>
      <p:pic>
        <p:nvPicPr>
          <p:cNvPr id="33" name="Grafik 32" descr="Pferd Silhouette">
            <a:extLst>
              <a:ext uri="{FF2B5EF4-FFF2-40B4-BE49-F238E27FC236}">
                <a16:creationId xmlns:a16="http://schemas.microsoft.com/office/drawing/2014/main" id="{0A9DCBA5-F759-38AF-AE6C-045B9E73744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00972" y="3227694"/>
            <a:ext cx="914400" cy="914400"/>
          </a:xfrm>
          <a:prstGeom prst="rect">
            <a:avLst/>
          </a:prstGeom>
        </p:spPr>
      </p:pic>
      <p:pic>
        <p:nvPicPr>
          <p:cNvPr id="35" name="Grafik 34" descr="Katze Silhouette">
            <a:extLst>
              <a:ext uri="{FF2B5EF4-FFF2-40B4-BE49-F238E27FC236}">
                <a16:creationId xmlns:a16="http://schemas.microsoft.com/office/drawing/2014/main" id="{B2432068-7464-0D0F-93B6-4EBA97C76C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81141" y="3851860"/>
            <a:ext cx="914400" cy="914400"/>
          </a:xfrm>
          <a:prstGeom prst="rect">
            <a:avLst/>
          </a:prstGeom>
        </p:spPr>
      </p:pic>
      <p:pic>
        <p:nvPicPr>
          <p:cNvPr id="37" name="Grafik 36" descr="Fisch Silhouette">
            <a:extLst>
              <a:ext uri="{FF2B5EF4-FFF2-40B4-BE49-F238E27FC236}">
                <a16:creationId xmlns:a16="http://schemas.microsoft.com/office/drawing/2014/main" id="{F6EBAA91-DAE5-1665-E245-9695D2AB4B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62076" y="2555355"/>
            <a:ext cx="914400" cy="914400"/>
          </a:xfrm>
          <a:prstGeom prst="rect">
            <a:avLst/>
          </a:prstGeom>
        </p:spPr>
      </p:pic>
      <p:pic>
        <p:nvPicPr>
          <p:cNvPr id="39" name="Grafik 38" descr="Clownfisch Silhouette">
            <a:extLst>
              <a:ext uri="{FF2B5EF4-FFF2-40B4-BE49-F238E27FC236}">
                <a16:creationId xmlns:a16="http://schemas.microsoft.com/office/drawing/2014/main" id="{010AB951-276F-915E-6B6B-B4B3A82081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93521" y="3302250"/>
            <a:ext cx="914400" cy="914400"/>
          </a:xfrm>
          <a:prstGeom prst="rect">
            <a:avLst/>
          </a:prstGeom>
        </p:spPr>
      </p:pic>
      <p:sp>
        <p:nvSpPr>
          <p:cNvPr id="40" name="Pfeil: gebogen 39">
            <a:extLst>
              <a:ext uri="{FF2B5EF4-FFF2-40B4-BE49-F238E27FC236}">
                <a16:creationId xmlns:a16="http://schemas.microsoft.com/office/drawing/2014/main" id="{789D1E93-33DB-2E69-D80F-0C350AE64123}"/>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a:extLst>
              <a:ext uri="{FF2B5EF4-FFF2-40B4-BE49-F238E27FC236}">
                <a16:creationId xmlns:a16="http://schemas.microsoft.com/office/drawing/2014/main" id="{3CEBD3E3-33DD-D901-C513-1D09BACC0735}"/>
              </a:ext>
            </a:extLst>
          </p:cNvPr>
          <p:cNvSpPr txBox="1"/>
          <p:nvPr/>
        </p:nvSpPr>
        <p:spPr>
          <a:xfrm>
            <a:off x="722686" y="5715604"/>
            <a:ext cx="1053199" cy="369332"/>
          </a:xfrm>
          <a:prstGeom prst="rect">
            <a:avLst/>
          </a:prstGeom>
          <a:noFill/>
        </p:spPr>
        <p:txBody>
          <a:bodyPr wrap="square" rtlCol="0">
            <a:spAutoFit/>
          </a:bodyPr>
          <a:lstStyle/>
          <a:p>
            <a:r>
              <a:rPr lang="de-DE"/>
              <a:t>Lernen</a:t>
            </a:r>
          </a:p>
        </p:txBody>
      </p:sp>
      <p:pic>
        <p:nvPicPr>
          <p:cNvPr id="42" name="Grafik 41" descr="Clownfisch Silhouette">
            <a:extLst>
              <a:ext uri="{FF2B5EF4-FFF2-40B4-BE49-F238E27FC236}">
                <a16:creationId xmlns:a16="http://schemas.microsoft.com/office/drawing/2014/main" id="{627EF72C-1725-0766-DA48-352E12DF00F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28128" y="5627039"/>
            <a:ext cx="914400" cy="914400"/>
          </a:xfrm>
          <a:prstGeom prst="rect">
            <a:avLst/>
          </a:prstGeom>
        </p:spPr>
      </p:pic>
      <p:pic>
        <p:nvPicPr>
          <p:cNvPr id="44" name="Grafik 43" descr="Hase Silhouette">
            <a:extLst>
              <a:ext uri="{FF2B5EF4-FFF2-40B4-BE49-F238E27FC236}">
                <a16:creationId xmlns:a16="http://schemas.microsoft.com/office/drawing/2014/main" id="{924AD806-6A6D-AE83-2CD3-4BE33BAB178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74456" y="3855688"/>
            <a:ext cx="914400" cy="914400"/>
          </a:xfrm>
          <a:prstGeom prst="rect">
            <a:avLst/>
          </a:prstGeom>
        </p:spPr>
      </p:pic>
      <p:sp>
        <p:nvSpPr>
          <p:cNvPr id="45" name="Rechteck 44">
            <a:extLst>
              <a:ext uri="{FF2B5EF4-FFF2-40B4-BE49-F238E27FC236}">
                <a16:creationId xmlns:a16="http://schemas.microsoft.com/office/drawing/2014/main" id="{82F3FB52-BC70-13EA-50C4-135CA79C3E77}"/>
              </a:ext>
            </a:extLst>
          </p:cNvPr>
          <p:cNvSpPr/>
          <p:nvPr/>
        </p:nvSpPr>
        <p:spPr>
          <a:xfrm>
            <a:off x="6512875" y="3899338"/>
            <a:ext cx="2536532" cy="24843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Grafik 45" descr="Raupe Silhouette">
            <a:extLst>
              <a:ext uri="{FF2B5EF4-FFF2-40B4-BE49-F238E27FC236}">
                <a16:creationId xmlns:a16="http://schemas.microsoft.com/office/drawing/2014/main" id="{E7282F25-332A-63F5-74BC-986038E93C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2205" y="1685150"/>
            <a:ext cx="914400" cy="914400"/>
          </a:xfrm>
          <a:prstGeom prst="rect">
            <a:avLst/>
          </a:prstGeom>
        </p:spPr>
      </p:pic>
      <p:pic>
        <p:nvPicPr>
          <p:cNvPr id="47" name="Grafik 46" descr="Schmetterling Silhouette">
            <a:extLst>
              <a:ext uri="{FF2B5EF4-FFF2-40B4-BE49-F238E27FC236}">
                <a16:creationId xmlns:a16="http://schemas.microsoft.com/office/drawing/2014/main" id="{4C377369-3564-08F3-8C10-2968BE66A3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7540" y="2456481"/>
            <a:ext cx="914400" cy="914400"/>
          </a:xfrm>
          <a:prstGeom prst="rect">
            <a:avLst/>
          </a:prstGeom>
        </p:spPr>
      </p:pic>
      <p:pic>
        <p:nvPicPr>
          <p:cNvPr id="48" name="Grafik 47" descr="Katze Silhouette">
            <a:extLst>
              <a:ext uri="{FF2B5EF4-FFF2-40B4-BE49-F238E27FC236}">
                <a16:creationId xmlns:a16="http://schemas.microsoft.com/office/drawing/2014/main" id="{41316E12-2974-8C49-107E-EE57176EAE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97786" y="2455137"/>
            <a:ext cx="914400" cy="914400"/>
          </a:xfrm>
          <a:prstGeom prst="rect">
            <a:avLst/>
          </a:prstGeom>
        </p:spPr>
      </p:pic>
      <p:pic>
        <p:nvPicPr>
          <p:cNvPr id="49" name="Grafik 48" descr="Clownfisch Silhouette">
            <a:extLst>
              <a:ext uri="{FF2B5EF4-FFF2-40B4-BE49-F238E27FC236}">
                <a16:creationId xmlns:a16="http://schemas.microsoft.com/office/drawing/2014/main" id="{51D4200A-5BDF-D09B-8EEF-2912A3E64F6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883778" y="1700986"/>
            <a:ext cx="914400" cy="914400"/>
          </a:xfrm>
          <a:prstGeom prst="rect">
            <a:avLst/>
          </a:prstGeom>
        </p:spPr>
      </p:pic>
      <p:pic>
        <p:nvPicPr>
          <p:cNvPr id="50" name="Grafik 49" descr="Hase Silhouette">
            <a:extLst>
              <a:ext uri="{FF2B5EF4-FFF2-40B4-BE49-F238E27FC236}">
                <a16:creationId xmlns:a16="http://schemas.microsoft.com/office/drawing/2014/main" id="{02556EF6-AF86-FC5A-573A-4F5C94944AA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99359" y="2387850"/>
            <a:ext cx="914400" cy="914400"/>
          </a:xfrm>
          <a:prstGeom prst="rect">
            <a:avLst/>
          </a:prstGeom>
        </p:spPr>
      </p:pic>
      <p:cxnSp>
        <p:nvCxnSpPr>
          <p:cNvPr id="52" name="Gerader Verbinder 51">
            <a:extLst>
              <a:ext uri="{FF2B5EF4-FFF2-40B4-BE49-F238E27FC236}">
                <a16:creationId xmlns:a16="http://schemas.microsoft.com/office/drawing/2014/main" id="{656714CD-80AF-6A7B-B9FC-122E91B873C6}"/>
              </a:ext>
            </a:extLst>
          </p:cNvPr>
          <p:cNvCxnSpPr>
            <a:cxnSpLocks/>
          </p:cNvCxnSpPr>
          <p:nvPr/>
        </p:nvCxnSpPr>
        <p:spPr>
          <a:xfrm flipH="1" flipV="1">
            <a:off x="6516414" y="4792717"/>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D49F852-3D31-3D53-A6EF-FB461B9F51CA}"/>
              </a:ext>
            </a:extLst>
          </p:cNvPr>
          <p:cNvCxnSpPr>
            <a:cxnSpLocks/>
          </p:cNvCxnSpPr>
          <p:nvPr/>
        </p:nvCxnSpPr>
        <p:spPr>
          <a:xfrm flipH="1" flipV="1">
            <a:off x="6469169" y="5691341"/>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Pfeil: nach oben gebogen 55">
            <a:extLst>
              <a:ext uri="{FF2B5EF4-FFF2-40B4-BE49-F238E27FC236}">
                <a16:creationId xmlns:a16="http://schemas.microsoft.com/office/drawing/2014/main" id="{C9642692-425B-22C0-9BF0-01983C7A5982}"/>
              </a:ext>
            </a:extLst>
          </p:cNvPr>
          <p:cNvSpPr/>
          <p:nvPr/>
        </p:nvSpPr>
        <p:spPr>
          <a:xfrm rot="16200000" flipH="1">
            <a:off x="9513466" y="5170845"/>
            <a:ext cx="807495" cy="1190701"/>
          </a:xfrm>
          <a:prstGeom prst="bentUpArrow">
            <a:avLst>
              <a:gd name="adj1" fmla="val 21095"/>
              <a:gd name="adj2" fmla="val 25000"/>
              <a:gd name="adj3" fmla="val 25000"/>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9097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5</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76492265"/>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E43B0CA-A372-25A6-7075-92931026DA3E}"/>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41355E0-0DFB-C41F-7B02-58D1205855CF}"/>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6B2CF665-AF1C-77E3-EAD0-F4BA019A8BA8}"/>
              </a:ext>
            </a:extLst>
          </p:cNvPr>
          <p:cNvSpPr>
            <a:spLocks noGrp="1"/>
          </p:cNvSpPr>
          <p:nvPr>
            <p:ph type="title"/>
          </p:nvPr>
        </p:nvSpPr>
        <p:spPr/>
        <p:txBody>
          <a:bodyPr/>
          <a:lstStyle/>
          <a:p>
            <a:r>
              <a:rPr lang="de-DE"/>
              <a:t>Definition für diesen Kurs</a:t>
            </a:r>
          </a:p>
        </p:txBody>
      </p:sp>
      <p:sp>
        <p:nvSpPr>
          <p:cNvPr id="5" name="Inhaltsplatzhalter 4">
            <a:extLst>
              <a:ext uri="{FF2B5EF4-FFF2-40B4-BE49-F238E27FC236}">
                <a16:creationId xmlns:a16="http://schemas.microsoft.com/office/drawing/2014/main" id="{867ACC5D-5248-78A5-D32F-68D9A8EB59FE}"/>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53504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7</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p:txBody>
          <a:bodyPr/>
          <a:lstStyle/>
          <a:p>
            <a:pPr marL="342900" indent="-342900">
              <a:spcAft>
                <a:spcPts val="1998"/>
              </a:spcAft>
              <a:buChar char="•"/>
            </a:pPr>
            <a:r>
              <a:rPr lang="de-DE" sz="2200"/>
              <a:t>Sprachassistenten (Alexa/Siri)</a:t>
            </a:r>
            <a:endParaRPr lang="de-DE" sz="2200">
              <a:cs typeface="Arial"/>
            </a:endParaRPr>
          </a:p>
          <a:p>
            <a:pPr marL="342900" indent="-342900">
              <a:spcAft>
                <a:spcPts val="1998"/>
              </a:spcAft>
              <a:buChar char="•"/>
            </a:pPr>
            <a:r>
              <a:rPr lang="de-DE" sz="2200">
                <a:ea typeface="+mn-lt"/>
                <a:cs typeface="+mn-lt"/>
              </a:rPr>
              <a:t>Fingerabdruck-Identifikation</a:t>
            </a:r>
          </a:p>
          <a:p>
            <a:pPr marL="342900" indent="-342900">
              <a:spcAft>
                <a:spcPts val="1998"/>
              </a:spcAft>
              <a:buChar char="•"/>
            </a:pPr>
            <a:r>
              <a:rPr lang="de-DE" sz="2200" err="1">
                <a:cs typeface="Arial"/>
              </a:rPr>
              <a:t>ChatGPT</a:t>
            </a:r>
            <a:r>
              <a:rPr lang="de-DE" sz="2200">
                <a:cs typeface="Arial"/>
              </a:rPr>
              <a:t>?</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215444"/>
          </a:xfrm>
          <a:prstGeom prst="rect">
            <a:avLst/>
          </a:prstGeom>
          <a:noFill/>
        </p:spPr>
        <p:txBody>
          <a:bodyPr wrap="square" rtlCol="0">
            <a:spAutoFit/>
          </a:bodyPr>
          <a:lstStyle/>
          <a:p>
            <a:r>
              <a:rPr lang="de-DE" sz="800">
                <a:solidFill>
                  <a:schemeClr val="tx1">
                    <a:lumMod val="50000"/>
                    <a:lumOff val="50000"/>
                  </a:schemeClr>
                </a:solidFill>
              </a:rPr>
              <a:t>https://www.pexels.com/de-de/foto/licht-weltraum-dunkel-sonne-16027824/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338554"/>
          </a:xfrm>
          <a:prstGeom prst="rect">
            <a:avLst/>
          </a:prstGeom>
          <a:noFill/>
        </p:spPr>
        <p:txBody>
          <a:bodyPr wrap="square" rtlCol="0">
            <a:spAutoFit/>
          </a:bodyPr>
          <a:lstStyle/>
          <a:p>
            <a:r>
              <a:rPr lang="de-DE" sz="800">
                <a:solidFill>
                  <a:schemeClr val="tx1">
                    <a:lumMod val="50000"/>
                    <a:lumOff val="50000"/>
                  </a:schemeClr>
                </a:solidFill>
              </a:rPr>
              <a:t>https://www.pexels.com/de-de/foto/hand-smartphone-mobiltelefon-verschlossen-12376016/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338554"/>
          </a:xfrm>
          <a:prstGeom prst="rect">
            <a:avLst/>
          </a:prstGeom>
          <a:noFill/>
        </p:spPr>
        <p:txBody>
          <a:bodyPr wrap="square" rtlCol="0">
            <a:spAutoFit/>
          </a:bodyPr>
          <a:lstStyle/>
          <a:p>
            <a:r>
              <a:rPr lang="de-DE" sz="800">
                <a:solidFill>
                  <a:schemeClr val="tx1">
                    <a:lumMod val="50000"/>
                    <a:lumOff val="50000"/>
                  </a:schemeClr>
                </a:solidFill>
              </a:rPr>
              <a:t>https://www.pexels.com/de-de/foto/redner-audio-beleuchtet-produkt-schuss-14309809/</a:t>
            </a:r>
          </a:p>
        </p:txBody>
      </p:sp>
    </p:spTree>
    <p:extLst>
      <p:ext uri="{BB962C8B-B14F-4D97-AF65-F5344CB8AC3E}">
        <p14:creationId xmlns:p14="http://schemas.microsoft.com/office/powerpoint/2010/main" val="373824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a:t>Geschichte</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433051076"/>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5" y="4652412"/>
            <a:ext cx="2314937" cy="338554"/>
          </a:xfrm>
          <a:prstGeom prst="rect">
            <a:avLst/>
          </a:prstGeom>
          <a:noFill/>
        </p:spPr>
        <p:txBody>
          <a:bodyPr wrap="square" rtlCol="0">
            <a:spAutoFit/>
          </a:bodyPr>
          <a:lstStyle/>
          <a:p>
            <a:r>
              <a:rPr lang="de-DE" sz="800">
                <a:solidFill>
                  <a:schemeClr val="tx1">
                    <a:lumMod val="50000"/>
                    <a:lumOff val="50000"/>
                  </a:schemeClr>
                </a:solidFill>
              </a:rPr>
              <a:t>https://www.gazette-berlin.de/artikel/1647-der-erste-funktionsfaehige-computer.html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338554"/>
          </a:xfrm>
          <a:prstGeom prst="rect">
            <a:avLst/>
          </a:prstGeom>
          <a:noFill/>
        </p:spPr>
        <p:txBody>
          <a:bodyPr wrap="square" rtlCol="0">
            <a:spAutoFit/>
          </a:bodyPr>
          <a:lstStyle/>
          <a:p>
            <a:r>
              <a:rPr lang="de-DE" sz="800">
                <a:solidFill>
                  <a:schemeClr val="tx1">
                    <a:lumMod val="50000"/>
                    <a:lumOff val="50000"/>
                  </a:schemeClr>
                </a:solidFill>
              </a:rPr>
              <a:t>https://en.wikipedia.org/wiki/ELIZA#/media/File:ELIZA_conversation.png</a:t>
            </a:r>
          </a:p>
        </p:txBody>
      </p:sp>
    </p:spTree>
    <p:extLst>
      <p:ext uri="{BB962C8B-B14F-4D97-AF65-F5344CB8AC3E}">
        <p14:creationId xmlns:p14="http://schemas.microsoft.com/office/powerpoint/2010/main" val="50660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a:t>Geschichte</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600163417"/>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461665"/>
          </a:xfrm>
          <a:prstGeom prst="rect">
            <a:avLst/>
          </a:prstGeom>
          <a:noFill/>
        </p:spPr>
        <p:txBody>
          <a:bodyPr wrap="square" rtlCol="0">
            <a:spAutoFit/>
          </a:bodyPr>
          <a:lstStyle/>
          <a:p>
            <a:r>
              <a:rPr lang="de-DE" sz="800">
                <a:solidFill>
                  <a:schemeClr val="tx1">
                    <a:lumMod val="50000"/>
                    <a:lumOff val="50000"/>
                  </a:schemeClr>
                </a:solidFill>
              </a:rPr>
              <a:t>https://images.techhive.com/images/article/2015/09/ibm-watson-100616825-large.jpg?auto=webp&amp;quality=85,70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338554"/>
          </a:xfrm>
          <a:prstGeom prst="rect">
            <a:avLst/>
          </a:prstGeom>
          <a:noFill/>
        </p:spPr>
        <p:txBody>
          <a:bodyPr wrap="square" rtlCol="0">
            <a:spAutoFit/>
          </a:bodyPr>
          <a:lstStyle/>
          <a:p>
            <a:r>
              <a:rPr lang="de-DE" sz="800">
                <a:solidFill>
                  <a:schemeClr val="tx1">
                    <a:lumMod val="50000"/>
                    <a:lumOff val="50000"/>
                  </a:schemeClr>
                </a:solidFill>
              </a:rPr>
              <a:t>https://en.wikipedia.org/wiki/Apple_II_series#/media/File:Apple_II-IMG_7064.jpg</a:t>
            </a:r>
          </a:p>
        </p:txBody>
      </p:sp>
    </p:spTree>
    <p:extLst>
      <p:ext uri="{BB962C8B-B14F-4D97-AF65-F5344CB8AC3E}">
        <p14:creationId xmlns:p14="http://schemas.microsoft.com/office/powerpoint/2010/main" val="2223353952"/>
      </p:ext>
    </p:extLst>
  </p:cSld>
  <p:clrMapOvr>
    <a:masterClrMapping/>
  </p:clrMapOvr>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Application>Microsoft Office PowerPoint</Application>
  <PresentationFormat>Widescreen</PresentationFormat>
  <Slides>47</Slides>
  <Notes>38</Notes>
  <HiddenSlides>0</HiddenSlide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2_PPT_HHN_16x9_DE_02</vt:lpstr>
      <vt:lpstr>3_PPT_HHN_16x9_DE_02</vt:lpstr>
      <vt:lpstr>Einführung in die Künstliche Intelligenz</vt:lpstr>
      <vt:lpstr>Teilnehmende Partner</vt:lpstr>
      <vt:lpstr>Wer bin ich?</vt:lpstr>
      <vt:lpstr>Künstliche Intelligenz… Welche Begriffe fallen euch ein?</vt:lpstr>
      <vt:lpstr>Was ist Künstliche IntelligenZ?</vt:lpstr>
      <vt:lpstr>Definition für diesen Kurs</vt:lpstr>
      <vt:lpstr>Wo begegnet euch KI im Alltag?</vt:lpstr>
      <vt:lpstr>Geschichte</vt:lpstr>
      <vt:lpstr>Geschichte</vt:lpstr>
      <vt:lpstr>2011: IBM Watson gewinnt Jeopardy!  </vt:lpstr>
      <vt:lpstr>Geschichte</vt:lpstr>
      <vt:lpstr>Was ist KI?</vt:lpstr>
      <vt:lpstr>KI vs. ML VS. DL TODO Beispiele?</vt:lpstr>
      <vt:lpstr>Training + Anwendung</vt:lpstr>
      <vt:lpstr>Supervised vs. Unsupervised vs. Reinforcement Learning</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Unsupervised Learning / Unüberwachtes Lernen</vt:lpstr>
      <vt:lpstr>Supervised vs. Unsupervised Learning Unterschied</vt:lpstr>
      <vt:lpstr>Unsupervised Learning / Unüberwachtes Lernen</vt:lpstr>
      <vt:lpstr>Unsupervised Learning / Unüberwachtes Lernen</vt:lpstr>
      <vt:lpstr>Reinforcement Learning Verstecken mit KI</vt:lpstr>
      <vt:lpstr>Reinforcement Learning</vt:lpstr>
      <vt:lpstr>Overfitting + Underfitting Am Beispiel Regression</vt:lpstr>
      <vt:lpstr>Overfitting</vt:lpstr>
      <vt:lpstr>Underfitting</vt:lpstr>
      <vt:lpstr>Möglichkeiten und Grenzen von KI</vt:lpstr>
      <vt:lpstr>KI Projekte in Heilbronn</vt:lpstr>
      <vt:lpstr>PowerPoint Presentation</vt:lpstr>
      <vt:lpstr>Demonstratoren</vt:lpstr>
      <vt:lpstr>Auswirkungen</vt:lpstr>
      <vt:lpstr>Künstliche Intelligenz Welche Begriffe sind noch nicht klar?</vt:lpstr>
      <vt:lpstr>Wie geht es jetzt weiter?</vt:lpstr>
      <vt:lpstr>PowerPoint Presentation</vt:lpstr>
      <vt:lpstr>KI vs. ML VS. DL TODO Beispiele?</vt:lpstr>
      <vt:lpstr>Geschichte</vt:lpstr>
      <vt:lpstr>Training + Anwendung</vt:lpstr>
      <vt:lpstr>Supervised Learning /  Überwachtes Lernen</vt:lpstr>
      <vt:lpstr>überwachtes Lernen</vt:lpstr>
      <vt:lpstr>Überwachtes Lernen TODO vll nebeneinander</vt:lpstr>
      <vt:lpstr>Unsupervised Learning</vt:lpstr>
      <vt:lpstr>Unüberwachtes Lernen 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revision>10</cp:revision>
  <cp:lastPrinted>2020-10-20T08:16:59Z</cp:lastPrinted>
  <dcterms:created xsi:type="dcterms:W3CDTF">2020-09-11T11:07:21Z</dcterms:created>
  <dcterms:modified xsi:type="dcterms:W3CDTF">2023-08-31T16:08:37Z</dcterms:modified>
</cp:coreProperties>
</file>